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8" r:id="rId5"/>
    <p:sldId id="259" r:id="rId6"/>
    <p:sldId id="260" r:id="rId7"/>
    <p:sldId id="261" r:id="rId8"/>
    <p:sldId id="262" r:id="rId9"/>
    <p:sldId id="268" r:id="rId10"/>
    <p:sldId id="269" r:id="rId11"/>
    <p:sldId id="263" r:id="rId12"/>
    <p:sldId id="266" r:id="rId13"/>
    <p:sldId id="267" r:id="rId14"/>
    <p:sldId id="265" r:id="rId15"/>
    <p:sldId id="264" r:id="rId16"/>
    <p:sldId id="270" r:id="rId17"/>
    <p:sldId id="271" r:id="rId18"/>
    <p:sldId id="275"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F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9592" autoAdjust="0"/>
  </p:normalViewPr>
  <p:slideViewPr>
    <p:cSldViewPr snapToGrid="0" snapToObjects="1">
      <p:cViewPr varScale="1">
        <p:scale>
          <a:sx n="101" d="100"/>
          <a:sy n="101" d="100"/>
        </p:scale>
        <p:origin x="624" y="324"/>
      </p:cViewPr>
      <p:guideLst/>
    </p:cSldViewPr>
  </p:slid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BBCAD5-FEF1-2B49-838A-E997F748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62A4665-3A20-D341-9F03-626312C11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ED85-6603-DE4F-AC1F-DADB96E97F52}" type="datetimeFigureOut">
              <a:rPr lang="en-US" smtClean="0"/>
              <a:t>6/19/2021</a:t>
            </a:fld>
            <a:endParaRPr lang="en-US"/>
          </a:p>
        </p:txBody>
      </p:sp>
      <p:sp>
        <p:nvSpPr>
          <p:cNvPr id="4" name="Footer Placeholder 3">
            <a:extLst>
              <a:ext uri="{FF2B5EF4-FFF2-40B4-BE49-F238E27FC236}">
                <a16:creationId xmlns:a16="http://schemas.microsoft.com/office/drawing/2014/main" id="{5353FA68-3F5D-2E4C-9DFB-A1628AC6C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F1B8CA-BCDF-1A46-A38D-0EDF53E8FD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5C95A2-F007-CB44-8BC2-3D55E94D3C9A}" type="slidenum">
              <a:rPr lang="en-US" smtClean="0"/>
              <a:t>‹#›</a:t>
            </a:fld>
            <a:endParaRPr lang="en-US"/>
          </a:p>
        </p:txBody>
      </p:sp>
    </p:spTree>
    <p:extLst>
      <p:ext uri="{BB962C8B-B14F-4D97-AF65-F5344CB8AC3E}">
        <p14:creationId xmlns:p14="http://schemas.microsoft.com/office/powerpoint/2010/main" val="255881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FA069-43CE-C744-9868-7D24110FA0CA}"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59FF-727B-4346-AD01-29802BEAD3AB}" type="slidenum">
              <a:rPr lang="en-US" smtClean="0"/>
              <a:t>‹#›</a:t>
            </a:fld>
            <a:endParaRPr lang="en-US"/>
          </a:p>
        </p:txBody>
      </p:sp>
    </p:spTree>
    <p:extLst>
      <p:ext uri="{BB962C8B-B14F-4D97-AF65-F5344CB8AC3E}">
        <p14:creationId xmlns:p14="http://schemas.microsoft.com/office/powerpoint/2010/main" val="4239383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Greetings</a:t>
            </a:r>
            <a:r>
              <a:rPr lang="en-US" baseline="0" dirty="0" smtClean="0"/>
              <a:t> everyone. I am Molla Hafizur Rahman from University of Arkansas. The topic of my presentation is </a:t>
            </a: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a:t>
            </a:fld>
            <a:endParaRPr lang="en-US"/>
          </a:p>
        </p:txBody>
      </p:sp>
    </p:spTree>
    <p:extLst>
      <p:ext uri="{BB962C8B-B14F-4D97-AF65-F5344CB8AC3E}">
        <p14:creationId xmlns:p14="http://schemas.microsoft.com/office/powerpoint/2010/main" val="13924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a:t>
            </a:r>
            <a:r>
              <a:rPr lang="en-US" baseline="0" dirty="0" smtClean="0"/>
              <a:t> use Doc2Vec for </a:t>
            </a:r>
            <a:r>
              <a:rPr lang="en-US" baseline="0" dirty="0" err="1" smtClean="0"/>
              <a:t>identying</a:t>
            </a:r>
            <a:r>
              <a:rPr lang="en-US" baseline="0" dirty="0" smtClean="0"/>
              <a:t> the contextual behavior.</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Doc2Vec uses a neural network approach to create a fixed-length vector representation of variable length sequences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the Doc2Vec</a:t>
            </a:r>
            <a:r>
              <a:rPr lang="en-US" sz="1200" kern="1200" baseline="0" dirty="0" smtClean="0">
                <a:solidFill>
                  <a:schemeClr val="tx1"/>
                </a:solidFill>
                <a:effectLst/>
                <a:latin typeface="+mn-lt"/>
                <a:ea typeface="+mn-ea"/>
                <a:cs typeface="+mn-cs"/>
              </a:rPr>
              <a:t> architecture, we use the design actions and a unique ID for each of the design sequence.</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In the sequence, we predict each of the action based on this surrounding actions referred as windows size . For example, for the window size of 5, if we want to predict the middle actions, we input first two and the last two design actions. This process iterates through all the actions. Thus, the neural network model captures each of actions context.</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For every design sequence a unique vector D is obtained.</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 For M size of embedding and n number of designers we obtain M x n contextual </a:t>
            </a:r>
            <a:r>
              <a:rPr lang="en-US" sz="1200" kern="1200" baseline="0" dirty="0" err="1" smtClean="0">
                <a:solidFill>
                  <a:schemeClr val="tx1"/>
                </a:solidFill>
                <a:effectLst/>
                <a:latin typeface="+mn-lt"/>
                <a:ea typeface="+mn-ea"/>
                <a:cs typeface="+mn-cs"/>
              </a:rPr>
              <a:t>embeeding</a:t>
            </a:r>
            <a:r>
              <a:rPr lang="en-US" sz="1200" kern="1200" baseline="0" dirty="0" smtClean="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10</a:t>
            </a:fld>
            <a:endParaRPr lang="en-US"/>
          </a:p>
        </p:txBody>
      </p:sp>
    </p:spTree>
    <p:extLst>
      <p:ext uri="{BB962C8B-B14F-4D97-AF65-F5344CB8AC3E}">
        <p14:creationId xmlns:p14="http://schemas.microsoft.com/office/powerpoint/2010/main" val="374753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t>Birectional</a:t>
            </a:r>
            <a:r>
              <a:rPr lang="en-US" dirty="0" smtClean="0"/>
              <a:t> LSTM </a:t>
            </a:r>
            <a:r>
              <a:rPr lang="en-US" dirty="0" err="1" smtClean="0"/>
              <a:t>autoencoder</a:t>
            </a:r>
            <a:r>
              <a:rPr lang="en-US" baseline="0" dirty="0" smtClean="0"/>
              <a:t> is leveraged to obtain the long-step sequential behavior.</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aim of using an auto-encoder (AE) is to learn a compressed, distributed representation of a dataset.</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long-short term memory (LSTM) unit  is deep learning model that captures the long-term dependency of </a:t>
            </a:r>
            <a:r>
              <a:rPr lang="en-US" sz="1200" kern="1200" baseline="0" dirty="0" err="1" smtClean="0">
                <a:solidFill>
                  <a:schemeClr val="tx1"/>
                </a:solidFill>
                <a:effectLst/>
                <a:latin typeface="+mn-lt"/>
                <a:ea typeface="+mn-ea"/>
                <a:cs typeface="+mn-cs"/>
              </a:rPr>
              <a:t>sequnces</a:t>
            </a:r>
            <a:r>
              <a:rPr lang="en-US" sz="1200" kern="1200" baseline="0" dirty="0" smtClean="0">
                <a:solidFill>
                  <a:schemeClr val="tx1"/>
                </a:solidFill>
                <a:effectLst/>
                <a:latin typeface="+mn-lt"/>
                <a:ea typeface="+mn-ea"/>
                <a:cs typeface="+mn-cs"/>
              </a:rPr>
              <a:t>. The Bisectional architecture of this LSTM not only captures the long term dependency but also their inter </a:t>
            </a:r>
            <a:r>
              <a:rPr lang="en-US" sz="1200" kern="1200" baseline="0" dirty="0" err="1" smtClean="0">
                <a:solidFill>
                  <a:schemeClr val="tx1"/>
                </a:solidFill>
                <a:effectLst/>
                <a:latin typeface="+mn-lt"/>
                <a:ea typeface="+mn-ea"/>
                <a:cs typeface="+mn-cs"/>
              </a:rPr>
              <a:t>realtion</a:t>
            </a:r>
            <a:r>
              <a:rPr lang="en-US" sz="1200" kern="1200" baseline="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we input each of the designers action sequence. And the auto encoder tries to output the same input. Thus their bottleneck capture the hidden representation or embedding for each of the design sequence.</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In this study we use the LSTM size of 128. For the </a:t>
            </a:r>
            <a:r>
              <a:rPr lang="en-US" sz="1200" kern="1200" baseline="0" dirty="0" err="1" smtClean="0">
                <a:solidFill>
                  <a:schemeClr val="tx1"/>
                </a:solidFill>
                <a:effectLst/>
                <a:latin typeface="+mn-lt"/>
                <a:ea typeface="+mn-ea"/>
                <a:cs typeface="+mn-cs"/>
              </a:rPr>
              <a:t>bidirection</a:t>
            </a:r>
            <a:r>
              <a:rPr lang="en-US" sz="1200" kern="1200" baseline="0" dirty="0" smtClean="0">
                <a:solidFill>
                  <a:schemeClr val="tx1"/>
                </a:solidFill>
                <a:effectLst/>
                <a:latin typeface="+mn-lt"/>
                <a:ea typeface="+mn-ea"/>
                <a:cs typeface="+mn-cs"/>
              </a:rPr>
              <a:t> architecture we got 256 embedding size.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11</a:t>
            </a:fld>
            <a:endParaRPr lang="en-US"/>
          </a:p>
        </p:txBody>
      </p:sp>
    </p:spTree>
    <p:extLst>
      <p:ext uri="{BB962C8B-B14F-4D97-AF65-F5344CB8AC3E}">
        <p14:creationId xmlns:p14="http://schemas.microsoft.com/office/powerpoint/2010/main" val="2418191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Next,</a:t>
            </a:r>
            <a:r>
              <a:rPr lang="en-US" baseline="0" dirty="0" smtClean="0"/>
              <a:t> I will discuss on the reflective behavior based on time gap distribution.</a:t>
            </a:r>
          </a:p>
          <a:p>
            <a:pPr marL="171450" indent="-171450">
              <a:buFont typeface="Arial" panose="020B0604020202020204" pitchFamily="34" charset="0"/>
              <a:buChar char="•"/>
            </a:pPr>
            <a:r>
              <a:rPr lang="en-US" baseline="0" dirty="0" smtClean="0"/>
              <a:t>From the data, along with the design actions, we also collect the corresponding timestamps. Before performing an actions designers may think several times or readily perform an actions. The time before performing an action is actually reflect their thinking. Thus it is referred as reflective thinking behavior. </a:t>
            </a:r>
          </a:p>
          <a:p>
            <a:pPr marL="171450" indent="-171450">
              <a:buFont typeface="Arial" panose="020B0604020202020204" pitchFamily="34" charset="0"/>
              <a:buChar char="•"/>
            </a:pPr>
            <a:r>
              <a:rPr lang="en-US" baseline="0" dirty="0" smtClean="0"/>
              <a:t>To identify the </a:t>
            </a:r>
            <a:r>
              <a:rPr lang="en-US" baseline="0" dirty="0" err="1" smtClean="0"/>
              <a:t>timegap</a:t>
            </a:r>
            <a:r>
              <a:rPr lang="en-US" baseline="0" dirty="0" smtClean="0"/>
              <a:t> we simply take the different between previous timestamp and the next timestamp. </a:t>
            </a:r>
          </a:p>
          <a:p>
            <a:pPr marL="171450" indent="-171450">
              <a:buFont typeface="Arial" panose="020B0604020202020204" pitchFamily="34" charset="0"/>
              <a:buChar char="•"/>
            </a:pPr>
            <a:r>
              <a:rPr lang="en-US" baseline="0" dirty="0" smtClean="0"/>
              <a:t>After obtaining the </a:t>
            </a:r>
            <a:r>
              <a:rPr lang="en-US" baseline="0" dirty="0" err="1" smtClean="0"/>
              <a:t>timegaps</a:t>
            </a:r>
            <a:r>
              <a:rPr lang="en-US" baseline="0" dirty="0" smtClean="0"/>
              <a:t>, we fit </a:t>
            </a:r>
            <a:r>
              <a:rPr lang="en-US" baseline="0" dirty="0" err="1" smtClean="0"/>
              <a:t>distbution</a:t>
            </a:r>
            <a:r>
              <a:rPr lang="en-US" baseline="0" dirty="0" smtClean="0"/>
              <a:t> on it and identify corresponding parameters such as distribution name, shape, parameters, scale </a:t>
            </a:r>
            <a:r>
              <a:rPr lang="en-US" baseline="0" dirty="0" err="1" smtClean="0"/>
              <a:t>parametrer</a:t>
            </a:r>
            <a:r>
              <a:rPr lang="en-US" baseline="0" dirty="0" smtClean="0"/>
              <a:t>. </a:t>
            </a:r>
          </a:p>
          <a:p>
            <a:pPr marL="171450" indent="-171450">
              <a:buFont typeface="Arial" panose="020B0604020202020204" pitchFamily="34" charset="0"/>
              <a:buChar char="•"/>
            </a:pPr>
            <a:r>
              <a:rPr lang="en-US" baseline="0" dirty="0" smtClean="0"/>
              <a:t>For L </a:t>
            </a:r>
            <a:r>
              <a:rPr lang="en-US" baseline="0" dirty="0" err="1" smtClean="0"/>
              <a:t>distriburtional</a:t>
            </a:r>
            <a:r>
              <a:rPr lang="en-US" baseline="0" dirty="0" smtClean="0"/>
              <a:t> parameter and n designers, we obtain a </a:t>
            </a:r>
            <a:r>
              <a:rPr lang="en-US" baseline="0" dirty="0" err="1" smtClean="0"/>
              <a:t>Lxn</a:t>
            </a:r>
            <a:r>
              <a:rPr lang="en-US" baseline="0" dirty="0" smtClean="0"/>
              <a:t> reflective behavioral matrix.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BB74B9B-AB19-48E3-BE25-3B08157CA7C7}" type="slidenum">
              <a:rPr lang="en-US" smtClean="0"/>
              <a:t>12</a:t>
            </a:fld>
            <a:endParaRPr lang="en-US"/>
          </a:p>
        </p:txBody>
      </p:sp>
    </p:spTree>
    <p:extLst>
      <p:ext uri="{BB962C8B-B14F-4D97-AF65-F5344CB8AC3E}">
        <p14:creationId xmlns:p14="http://schemas.microsoft.com/office/powerpoint/2010/main" val="1525811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a:t>
            </a:r>
            <a:r>
              <a:rPr lang="en-US" baseline="0" dirty="0" smtClean="0"/>
              <a:t> have obtained five embedding from five different design behaviors,</a:t>
            </a:r>
          </a:p>
          <a:p>
            <a:pPr marL="171450" indent="-171450">
              <a:buFont typeface="Arial" panose="020B0604020202020204" pitchFamily="34" charset="0"/>
              <a:buChar char="•"/>
            </a:pPr>
            <a:r>
              <a:rPr lang="en-US" baseline="0" dirty="0" smtClean="0"/>
              <a:t>To identify the designers who have similar behavior, we use clustering method. Particularly in this study, we use X-mean clustering algorithm.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X-Means clustering algorithm</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an extended K-Means which tries to automatically determine the number of clusters based on BIC scores.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We</a:t>
            </a:r>
            <a:r>
              <a:rPr lang="en-US" sz="1200" b="0" i="0" kern="1200" baseline="0" dirty="0" smtClean="0">
                <a:solidFill>
                  <a:schemeClr val="tx1"/>
                </a:solidFill>
                <a:effectLst/>
                <a:latin typeface="+mn-lt"/>
                <a:ea typeface="+mn-ea"/>
                <a:cs typeface="+mn-cs"/>
              </a:rPr>
              <a:t> compare the design </a:t>
            </a:r>
            <a:r>
              <a:rPr lang="en-US" sz="1200" b="0" i="0" kern="1200" baseline="0" dirty="0" err="1" smtClean="0">
                <a:solidFill>
                  <a:schemeClr val="tx1"/>
                </a:solidFill>
                <a:effectLst/>
                <a:latin typeface="+mn-lt"/>
                <a:ea typeface="+mn-ea"/>
                <a:cs typeface="+mn-cs"/>
              </a:rPr>
              <a:t>perforamce</a:t>
            </a:r>
            <a:r>
              <a:rPr lang="en-US" sz="1200" b="0" i="0" kern="1200" baseline="0" dirty="0" smtClean="0">
                <a:solidFill>
                  <a:schemeClr val="tx1"/>
                </a:solidFill>
                <a:effectLst/>
                <a:latin typeface="+mn-lt"/>
                <a:ea typeface="+mn-ea"/>
                <a:cs typeface="+mn-cs"/>
              </a:rPr>
              <a:t> from the designers in each cluster by using a metric referred as Design quality.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DQ is obtained by this equation</a:t>
            </a:r>
          </a:p>
        </p:txBody>
      </p:sp>
      <p:sp>
        <p:nvSpPr>
          <p:cNvPr id="4" name="Slide Number Placeholder 3"/>
          <p:cNvSpPr>
            <a:spLocks noGrp="1"/>
          </p:cNvSpPr>
          <p:nvPr>
            <p:ph type="sldNum" sz="quarter" idx="10"/>
          </p:nvPr>
        </p:nvSpPr>
        <p:spPr/>
        <p:txBody>
          <a:bodyPr/>
          <a:lstStyle/>
          <a:p>
            <a:fld id="{04A959FF-727B-4346-AD01-29802BEAD3AB}" type="slidenum">
              <a:rPr lang="en-US" smtClean="0"/>
              <a:t>13</a:t>
            </a:fld>
            <a:endParaRPr lang="en-US"/>
          </a:p>
        </p:txBody>
      </p:sp>
    </p:spTree>
    <p:extLst>
      <p:ext uri="{BB962C8B-B14F-4D97-AF65-F5344CB8AC3E}">
        <p14:creationId xmlns:p14="http://schemas.microsoft.com/office/powerpoint/2010/main" val="3016338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a:t>
            </a:r>
            <a:r>
              <a:rPr lang="en-US" baseline="0" dirty="0" smtClean="0"/>
              <a:t> result shows the one step sequential behavior clustering result. We identified two cluster from this embedding. </a:t>
            </a:r>
          </a:p>
          <a:p>
            <a:pPr marL="171450" indent="-171450">
              <a:buFont typeface="Arial" panose="020B0604020202020204" pitchFamily="34" charset="0"/>
              <a:buChar char="•"/>
            </a:pPr>
            <a:r>
              <a:rPr lang="en-US" baseline="0" dirty="0" smtClean="0"/>
              <a:t>The mean design quality of cluster 1 is 1.26 with standard deviation of 0.278 while for cluster 2 the mean design quality is 1.25 with standard deviation of .648.</a:t>
            </a:r>
          </a:p>
          <a:p>
            <a:pPr marL="171450" indent="-171450">
              <a:buFont typeface="Arial" panose="020B0604020202020204" pitchFamily="34" charset="0"/>
              <a:buChar char="•"/>
            </a:pPr>
            <a:r>
              <a:rPr lang="en-US" dirty="0" smtClean="0"/>
              <a:t>P –value of the T-test</a:t>
            </a:r>
            <a:r>
              <a:rPr lang="en-US" baseline="0" dirty="0" smtClean="0"/>
              <a:t>  is 0.27 which indicates that the difference between the DQs of the two cluster is not significant. </a:t>
            </a:r>
          </a:p>
          <a:p>
            <a:pPr marL="171450" indent="-171450">
              <a:buFont typeface="Arial" panose="020B0604020202020204" pitchFamily="34" charset="0"/>
              <a:buChar char="•"/>
            </a:pPr>
            <a:r>
              <a:rPr lang="en-US" baseline="0" dirty="0" smtClean="0"/>
              <a:t>We also identify design patterns from each of the cluster. For example, both clusters use synthesis to synthesis and Formulation to formulation very frequently.</a:t>
            </a:r>
          </a:p>
          <a:p>
            <a:pPr marL="171450" indent="-171450">
              <a:buFont typeface="Arial" panose="020B0604020202020204" pitchFamily="34" charset="0"/>
              <a:buChar char="•"/>
            </a:pPr>
            <a:r>
              <a:rPr lang="en-US" baseline="0" dirty="0" smtClean="0"/>
              <a:t>There are some unique design pattern for each of the cluster. For example, cluster 2 use Evaluation to analysis a lot. </a:t>
            </a: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14</a:t>
            </a:fld>
            <a:endParaRPr lang="en-US"/>
          </a:p>
        </p:txBody>
      </p:sp>
    </p:spTree>
    <p:extLst>
      <p:ext uri="{BB962C8B-B14F-4D97-AF65-F5344CB8AC3E}">
        <p14:creationId xmlns:p14="http://schemas.microsoft.com/office/powerpoint/2010/main" val="67176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figure shows</a:t>
            </a:r>
            <a:r>
              <a:rPr lang="en-US" baseline="0" dirty="0" smtClean="0"/>
              <a:t> the embedding of the cluster 1 in </a:t>
            </a:r>
            <a:r>
              <a:rPr lang="en-US" baseline="0" dirty="0" err="1" smtClean="0"/>
              <a:t>heatmap</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15</a:t>
            </a:fld>
            <a:endParaRPr lang="en-US"/>
          </a:p>
        </p:txBody>
      </p:sp>
    </p:spTree>
    <p:extLst>
      <p:ext uri="{BB962C8B-B14F-4D97-AF65-F5344CB8AC3E}">
        <p14:creationId xmlns:p14="http://schemas.microsoft.com/office/powerpoint/2010/main" val="403431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For the Long step sequential behavior, we identify</a:t>
            </a:r>
            <a:r>
              <a:rPr lang="en-US" baseline="0" dirty="0" smtClean="0"/>
              <a:t> three clusters. </a:t>
            </a:r>
          </a:p>
          <a:p>
            <a:pPr marL="171450" indent="-171450">
              <a:buFont typeface="Arial" panose="020B0604020202020204" pitchFamily="34" charset="0"/>
              <a:buChar char="•"/>
            </a:pPr>
            <a:r>
              <a:rPr lang="en-US" baseline="0" dirty="0" smtClean="0"/>
              <a:t>Table 3 shows the clustering result. Cluster 1 contains 24 designers with a mean DQ of 1.20 and standard </a:t>
            </a:r>
            <a:r>
              <a:rPr lang="en-US" baseline="0" dirty="0" err="1" smtClean="0"/>
              <a:t>devation</a:t>
            </a:r>
            <a:r>
              <a:rPr lang="en-US" baseline="0" dirty="0" smtClean="0"/>
              <a:t> 0.356 while cluster 3 contains 3 designers with a mean DQ of 1.34.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Cluster 2 contains 12 designers where the mean DQ is 1.34 and standard deviation is 0.637.</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By</a:t>
            </a:r>
            <a:r>
              <a:rPr lang="en-US" sz="1200" kern="1200" baseline="0" dirty="0" smtClean="0">
                <a:solidFill>
                  <a:schemeClr val="tx1"/>
                </a:solidFill>
                <a:effectLst/>
                <a:latin typeface="+mn-lt"/>
                <a:ea typeface="+mn-ea"/>
                <a:cs typeface="+mn-cs"/>
              </a:rPr>
              <a:t> performing</a:t>
            </a:r>
            <a:r>
              <a:rPr lang="en-US" sz="1200" kern="1200" dirty="0" smtClean="0">
                <a:solidFill>
                  <a:schemeClr val="tx1"/>
                </a:solidFill>
                <a:effectLst/>
                <a:latin typeface="+mn-lt"/>
                <a:ea typeface="+mn-ea"/>
                <a:cs typeface="+mn-cs"/>
              </a:rPr>
              <a:t> ANOVA test we got</a:t>
            </a:r>
            <a:r>
              <a:rPr lang="en-US" sz="1200" kern="1200" baseline="0" dirty="0" smtClean="0">
                <a:solidFill>
                  <a:schemeClr val="tx1"/>
                </a:solidFill>
                <a:effectLst/>
                <a:latin typeface="+mn-lt"/>
                <a:ea typeface="+mn-ea"/>
                <a:cs typeface="+mn-cs"/>
              </a:rPr>
              <a:t> the P-value 0.7 which</a:t>
            </a:r>
            <a:r>
              <a:rPr lang="en-US" sz="1200" kern="1200" dirty="0" smtClean="0">
                <a:solidFill>
                  <a:schemeClr val="tx1"/>
                </a:solidFill>
                <a:effectLst/>
                <a:latin typeface="+mn-lt"/>
                <a:ea typeface="+mn-ea"/>
                <a:cs typeface="+mn-cs"/>
              </a:rPr>
              <a:t> indicates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the</a:t>
            </a:r>
            <a:r>
              <a:rPr lang="en-US" sz="1200" kern="1200" dirty="0" smtClean="0">
                <a:solidFill>
                  <a:schemeClr val="tx1"/>
                </a:solidFill>
                <a:effectLst/>
                <a:latin typeface="+mn-lt"/>
                <a:ea typeface="+mn-ea"/>
                <a:cs typeface="+mn-cs"/>
              </a:rPr>
              <a:t> difference among the clusters is not significant </a:t>
            </a:r>
          </a:p>
          <a:p>
            <a:pPr marL="171450" indent="-171450">
              <a:buFont typeface="Arial" panose="020B0604020202020204" pitchFamily="34" charset="0"/>
              <a:buChar char="•"/>
            </a:pPr>
            <a:r>
              <a:rPr lang="en-US" dirty="0" smtClean="0"/>
              <a:t>The results indicates</a:t>
            </a:r>
            <a:r>
              <a:rPr lang="en-US" baseline="0" dirty="0" smtClean="0"/>
              <a:t> that </a:t>
            </a:r>
            <a:r>
              <a:rPr lang="en-US" baseline="0" dirty="0" smtClean="0"/>
              <a:t>even if </a:t>
            </a:r>
            <a:r>
              <a:rPr lang="en-US" u="sng" baseline="0" dirty="0" smtClean="0"/>
              <a:t>designers are in </a:t>
            </a:r>
            <a:r>
              <a:rPr lang="en-US" u="sng" baseline="0" dirty="0" err="1" smtClean="0"/>
              <a:t>deifferent</a:t>
            </a:r>
            <a:r>
              <a:rPr lang="en-US" u="sng" baseline="0" dirty="0" smtClean="0"/>
              <a:t> clusters their design performance could be same.</a:t>
            </a:r>
          </a:p>
          <a:p>
            <a:pPr marL="171450" indent="-171450">
              <a:buFont typeface="Arial" panose="020B0604020202020204" pitchFamily="34" charset="0"/>
              <a:buChar char="•"/>
            </a:pPr>
            <a:r>
              <a:rPr lang="en-US" baseline="0" dirty="0" smtClean="0"/>
              <a:t>This is because probably, </a:t>
            </a:r>
            <a:r>
              <a:rPr lang="en-US" sz="1200" kern="1200" dirty="0" smtClean="0">
                <a:solidFill>
                  <a:schemeClr val="tx1"/>
                </a:solidFill>
                <a:effectLst/>
                <a:latin typeface="+mn-lt"/>
                <a:ea typeface="+mn-ea"/>
                <a:cs typeface="+mn-cs"/>
              </a:rPr>
              <a:t>design process is typically a combination of different design behaviors,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So, different forms of design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be integrated to develop predictive models that could yield better accuracy for design performance forecasting</a:t>
            </a:r>
            <a:r>
              <a:rPr lang="en-US" sz="1200" kern="1200" baseline="0" dirty="0" smtClean="0">
                <a:solidFill>
                  <a:schemeClr val="tx1"/>
                </a:solidFill>
                <a:effectLst/>
                <a:latin typeface="+mn-lt"/>
                <a:ea typeface="+mn-ea"/>
                <a:cs typeface="+mn-cs"/>
              </a:rPr>
              <a: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16</a:t>
            </a:fld>
            <a:endParaRPr lang="en-US"/>
          </a:p>
        </p:txBody>
      </p:sp>
    </p:spTree>
    <p:extLst>
      <p:ext uri="{BB962C8B-B14F-4D97-AF65-F5344CB8AC3E}">
        <p14:creationId xmlns:p14="http://schemas.microsoft.com/office/powerpoint/2010/main" val="303145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17</a:t>
            </a:fld>
            <a:endParaRPr lang="en-US"/>
          </a:p>
        </p:txBody>
      </p:sp>
    </p:spTree>
    <p:extLst>
      <p:ext uri="{BB962C8B-B14F-4D97-AF65-F5344CB8AC3E}">
        <p14:creationId xmlns:p14="http://schemas.microsoft.com/office/powerpoint/2010/main" val="343552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First I will</a:t>
            </a:r>
            <a:r>
              <a:rPr lang="en-US" sz="1200" baseline="0" dirty="0" smtClean="0">
                <a:latin typeface="Tahoma" panose="020B0604030504040204" pitchFamily="34" charset="0"/>
                <a:ea typeface="Tahoma" panose="020B0604030504040204" pitchFamily="34" charset="0"/>
                <a:cs typeface="Tahoma" panose="020B0604030504040204" pitchFamily="34" charset="0"/>
              </a:rPr>
              <a:t> discuss about what is design embedding.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Design thinking is an </a:t>
            </a:r>
            <a:r>
              <a:rPr lang="en-US" sz="1200" b="1" dirty="0" smtClean="0">
                <a:latin typeface="Tahoma" panose="020B0604030504040204" pitchFamily="34" charset="0"/>
                <a:ea typeface="Tahoma" panose="020B0604030504040204" pitchFamily="34" charset="0"/>
                <a:cs typeface="Tahoma" panose="020B0604030504040204" pitchFamily="34" charset="0"/>
              </a:rPr>
              <a:t>intermediate layer </a:t>
            </a:r>
            <a:r>
              <a:rPr lang="en-US" sz="1200" dirty="0" smtClean="0">
                <a:latin typeface="Tahoma" panose="020B0604030504040204" pitchFamily="34" charset="0"/>
                <a:ea typeface="Tahoma" panose="020B0604030504040204" pitchFamily="34" charset="0"/>
                <a:cs typeface="Tahoma" panose="020B0604030504040204" pitchFamily="34" charset="0"/>
              </a:rPr>
              <a:t>between designers’ mental process and their behaviors (i.e., actions)</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It is an abstraction</a:t>
            </a:r>
            <a:r>
              <a:rPr lang="en-US" sz="1200" kern="1200" baseline="0" dirty="0" smtClean="0">
                <a:solidFill>
                  <a:schemeClr val="tx1"/>
                </a:solidFill>
                <a:effectLst/>
                <a:latin typeface="+mn-lt"/>
                <a:ea typeface="+mn-ea"/>
                <a:cs typeface="+mn-cs"/>
              </a:rPr>
              <a:t> and therefore</a:t>
            </a:r>
            <a:r>
              <a:rPr lang="en-US" sz="1200" kern="1200" dirty="0" smtClean="0">
                <a:solidFill>
                  <a:schemeClr val="tx1"/>
                </a:solidFill>
                <a:effectLst/>
                <a:latin typeface="+mn-lt"/>
                <a:ea typeface="+mn-ea"/>
                <a:cs typeface="+mn-cs"/>
              </a:rPr>
              <a:t> representation of it is potentially an essential and effective pathway to the empirical studies of designers’ thinking.</a:t>
            </a:r>
          </a:p>
          <a:p>
            <a:pPr marL="171450" indent="-171450">
              <a:buFont typeface="Arial" panose="020B060402020202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The latent representation of design thinking is referred as </a:t>
            </a:r>
            <a:r>
              <a:rPr lang="en-US" sz="1200" b="1" dirty="0" smtClean="0">
                <a:latin typeface="Tahoma" panose="020B0604030504040204" pitchFamily="34" charset="0"/>
                <a:ea typeface="Tahoma" panose="020B0604030504040204" pitchFamily="34" charset="0"/>
                <a:cs typeface="Tahoma" panose="020B0604030504040204" pitchFamily="34" charset="0"/>
              </a:rPr>
              <a:t>design embedding.</a:t>
            </a:r>
          </a:p>
          <a:p>
            <a:pPr marL="171450" indent="-171450">
              <a:buFont typeface="Arial" panose="020B0604020202020204" pitchFamily="34" charset="0"/>
              <a:buChar char="•"/>
            </a:pPr>
            <a:r>
              <a:rPr lang="en-US" sz="1200" dirty="0" smtClean="0">
                <a:latin typeface="Tahoma" panose="020B0604030504040204" pitchFamily="34" charset="0"/>
                <a:ea typeface="Tahoma" panose="020B0604030504040204" pitchFamily="34" charset="0"/>
                <a:cs typeface="Tahoma" panose="020B0604030504040204" pitchFamily="34" charset="0"/>
              </a:rPr>
              <a:t>Also design thinking is not merely abstract</a:t>
            </a:r>
            <a:r>
              <a:rPr lang="en-US" sz="1200" baseline="0" dirty="0" smtClean="0">
                <a:latin typeface="Tahoma" panose="020B0604030504040204" pitchFamily="34" charset="0"/>
                <a:ea typeface="Tahoma" panose="020B0604030504040204" pitchFamily="34" charset="0"/>
                <a:cs typeface="Tahoma" panose="020B0604030504040204" pitchFamily="34" charset="0"/>
              </a:rPr>
              <a:t> of a single behavioral type.</a:t>
            </a:r>
          </a:p>
          <a:p>
            <a:pPr marL="171450" indent="-171450">
              <a:buFont typeface="Arial" panose="020B0604020202020204" pitchFamily="34" charset="0"/>
              <a:buChar char="•"/>
            </a:pPr>
            <a:r>
              <a:rPr lang="en-US" sz="1200" baseline="0" dirty="0" err="1" smtClean="0">
                <a:latin typeface="Tahoma" panose="020B0604030504040204" pitchFamily="34" charset="0"/>
                <a:ea typeface="Tahoma" panose="020B0604030504040204" pitchFamily="34" charset="0"/>
                <a:cs typeface="Tahoma" panose="020B0604030504040204" pitchFamily="34" charset="0"/>
              </a:rPr>
              <a:t>Pachidi</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mentons</a:t>
            </a:r>
            <a:r>
              <a:rPr lang="en-US" sz="1200" baseline="0" dirty="0" smtClean="0">
                <a:latin typeface="Tahoma" panose="020B0604030504040204" pitchFamily="34" charset="0"/>
                <a:ea typeface="Tahoma" panose="020B0604030504040204" pitchFamily="34" charset="0"/>
                <a:cs typeface="Tahoma" panose="020B0604030504040204" pitchFamily="34" charset="0"/>
              </a:rPr>
              <a:t> that different external behavior during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dersign</a:t>
            </a:r>
            <a:r>
              <a:rPr lang="en-US" sz="1200" baseline="0" dirty="0" smtClean="0">
                <a:latin typeface="Tahoma" panose="020B0604030504040204" pitchFamily="34" charset="0"/>
                <a:ea typeface="Tahoma" panose="020B0604030504040204" pitchFamily="34" charset="0"/>
                <a:cs typeface="Tahoma" panose="020B0604030504040204" pitchFamily="34" charset="0"/>
              </a:rPr>
              <a:t>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procerss</a:t>
            </a:r>
            <a:r>
              <a:rPr lang="en-US" sz="1200" baseline="0" dirty="0" smtClean="0">
                <a:latin typeface="Tahoma" panose="020B0604030504040204" pitchFamily="34" charset="0"/>
                <a:ea typeface="Tahoma" panose="020B0604030504040204" pitchFamily="34" charset="0"/>
                <a:cs typeface="Tahoma" panose="020B0604030504040204" pitchFamily="34" charset="0"/>
              </a:rPr>
              <a:t> are </a:t>
            </a:r>
            <a:r>
              <a:rPr lang="en-US" sz="1200" baseline="0" dirty="0" err="1" smtClean="0">
                <a:latin typeface="Tahoma" panose="020B0604030504040204" pitchFamily="34" charset="0"/>
                <a:ea typeface="Tahoma" panose="020B0604030504040204" pitchFamily="34" charset="0"/>
                <a:cs typeface="Tahoma" panose="020B0604030504040204" pitchFamily="34" charset="0"/>
              </a:rPr>
              <a:t>involvded</a:t>
            </a:r>
            <a:r>
              <a:rPr lang="en-US" sz="1200" baseline="0" dirty="0" smtClean="0">
                <a:latin typeface="Tahoma" panose="020B0604030504040204" pitchFamily="34" charset="0"/>
                <a:ea typeface="Tahoma" panose="020B0604030504040204" pitchFamily="34" charset="0"/>
                <a:cs typeface="Tahoma" panose="020B0604030504040204" pitchFamily="34" charset="0"/>
              </a:rPr>
              <a:t>.</a:t>
            </a:r>
          </a:p>
          <a:p>
            <a:pPr marL="171450" indent="-171450">
              <a:buFont typeface="Arial" panose="020B0604020202020204" pitchFamily="34" charset="0"/>
              <a:buChar char="•"/>
            </a:pPr>
            <a:r>
              <a:rPr lang="en-US" sz="1200" baseline="0" dirty="0" smtClean="0">
                <a:latin typeface="Tahoma" panose="020B0604030504040204" pitchFamily="34" charset="0"/>
                <a:ea typeface="Tahoma" panose="020B0604030504040204" pitchFamily="34" charset="0"/>
                <a:cs typeface="Tahoma" panose="020B0604030504040204" pitchFamily="34" charset="0"/>
              </a:rPr>
              <a:t>Therefore, we identify five design behaviors during the design process. </a:t>
            </a:r>
            <a:endParaRPr lang="en-US" sz="1200" dirty="0" smtClean="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2</a:t>
            </a:fld>
            <a:endParaRPr lang="en-US"/>
          </a:p>
        </p:txBody>
      </p:sp>
    </p:spTree>
    <p:extLst>
      <p:ext uri="{BB962C8B-B14F-4D97-AF65-F5344CB8AC3E}">
        <p14:creationId xmlns:p14="http://schemas.microsoft.com/office/powerpoint/2010/main" val="413766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five behaviors come from</a:t>
            </a:r>
            <a:r>
              <a:rPr lang="en-US" baseline="0" dirty="0" smtClean="0"/>
              <a:t> three area including mental iteration, reflective thinking and action behavior.\</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Mental iteration is identified by </a:t>
            </a:r>
            <a:r>
              <a:rPr lang="en-US" sz="1200" kern="1200" dirty="0" err="1" smtClean="0">
                <a:solidFill>
                  <a:schemeClr val="tx1"/>
                </a:solidFill>
                <a:effectLst/>
                <a:latin typeface="+mn-lt"/>
                <a:ea typeface="+mn-ea"/>
                <a:cs typeface="+mn-cs"/>
              </a:rPr>
              <a:t>Jin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Chusip</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They identify three loops based on four design </a:t>
            </a:r>
            <a:r>
              <a:rPr lang="en-US" sz="1200" kern="1200" baseline="0" dirty="0" err="1" smtClean="0">
                <a:solidFill>
                  <a:schemeClr val="tx1"/>
                </a:solidFill>
                <a:effectLst/>
                <a:latin typeface="+mn-lt"/>
                <a:ea typeface="+mn-ea"/>
                <a:cs typeface="+mn-cs"/>
              </a:rPr>
              <a:t>activies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analuze</a:t>
            </a:r>
            <a:r>
              <a:rPr lang="en-US" sz="1200" kern="1200" baseline="0" dirty="0" smtClean="0">
                <a:solidFill>
                  <a:schemeClr val="tx1"/>
                </a:solidFill>
                <a:effectLst/>
                <a:latin typeface="+mn-lt"/>
                <a:ea typeface="+mn-ea"/>
                <a:cs typeface="+mn-cs"/>
              </a:rPr>
              <a:t>, generate, compose and evaluate</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a complex system design problem, these loops occur as designers go back and forth iteratively between different stages to search the design space and take different design actions to complete the design </a:t>
            </a:r>
            <a:r>
              <a:rPr lang="en-US" sz="1200" kern="1200" dirty="0" smtClean="0">
                <a:solidFill>
                  <a:schemeClr val="tx1"/>
                </a:solidFill>
                <a:effectLst/>
                <a:latin typeface="+mn-lt"/>
                <a:ea typeface="+mn-ea"/>
                <a:cs typeface="+mn-cs"/>
              </a:rPr>
              <a:t>task.</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three loops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collecttivelty</a:t>
            </a:r>
            <a:r>
              <a:rPr lang="en-US" sz="1200" kern="1200" baseline="0" dirty="0" smtClean="0">
                <a:solidFill>
                  <a:schemeClr val="tx1"/>
                </a:solidFill>
                <a:effectLst/>
                <a:latin typeface="+mn-lt"/>
                <a:ea typeface="+mn-ea"/>
                <a:cs typeface="+mn-cs"/>
              </a:rPr>
              <a:t> generates global loops.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Tahoma" panose="020B0604030504040204" pitchFamily="34" charset="0"/>
                <a:ea typeface="Tahoma" panose="020B0604030504040204" pitchFamily="34" charset="0"/>
                <a:cs typeface="Tahoma" panose="020B0604030504040204" pitchFamily="34" charset="0"/>
              </a:rPr>
              <a:t>Besides the global loop, each activity defines a local loop.  </a:t>
            </a:r>
          </a:p>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B74B9B-AB19-48E3-BE25-3B08157CA7C7}" type="slidenum">
              <a:rPr lang="en-US" smtClean="0"/>
              <a:t>3</a:t>
            </a:fld>
            <a:endParaRPr lang="en-US"/>
          </a:p>
        </p:txBody>
      </p:sp>
    </p:spTree>
    <p:extLst>
      <p:ext uri="{BB962C8B-B14F-4D97-AF65-F5344CB8AC3E}">
        <p14:creationId xmlns:p14="http://schemas.microsoft.com/office/powerpoint/2010/main" val="2600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a:buAutoNum type="arabicPeriod"/>
                </a:pPr>
                <a:r>
                  <a:rPr lang="en-US" sz="1200" kern="1200" dirty="0" smtClean="0">
                    <a:solidFill>
                      <a:schemeClr val="tx1"/>
                    </a:solidFill>
                    <a:effectLst/>
                    <a:latin typeface="+mn-lt"/>
                    <a:ea typeface="+mn-ea"/>
                    <a:cs typeface="+mn-cs"/>
                  </a:rPr>
                  <a:t>The </a:t>
                </a:r>
                <a:r>
                  <a:rPr lang="en-US" dirty="0" smtClean="0"/>
                  <a:t>core </a:t>
                </a:r>
                <a:r>
                  <a:rPr lang="en-US" dirty="0" smtClean="0"/>
                  <a:t>of reflective thinking is metacognition and</a:t>
                </a:r>
                <a:r>
                  <a:rPr lang="en-US" baseline="0" dirty="0" smtClean="0"/>
                  <a:t> self-monitoring.</a:t>
                </a:r>
              </a:p>
              <a:p>
                <a:pPr marL="0" indent="0">
                  <a:buNone/>
                </a:pPr>
                <a:endParaRPr lang="en-US" baseline="0" dirty="0" smtClean="0"/>
              </a:p>
              <a:p>
                <a:pPr marL="228600" indent="-228600">
                  <a:buAutoNum type="arabicPeriod"/>
                </a:pPr>
                <a:r>
                  <a:rPr lang="en-US" sz="1200" dirty="0" smtClean="0">
                    <a:latin typeface="Tahoma" panose="020B0604030504040204" pitchFamily="34" charset="0"/>
                    <a:ea typeface="Tahoma" panose="020B0604030504040204" pitchFamily="34" charset="0"/>
                    <a:cs typeface="Tahoma" panose="020B0604030504040204" pitchFamily="34" charset="0"/>
                  </a:rPr>
                  <a:t>designers reflect their experience and knowledge in their actions which is referred as </a:t>
                </a:r>
                <a:r>
                  <a:rPr lang="en-US" sz="1200" b="1" dirty="0" smtClean="0">
                    <a:latin typeface="Tahoma" panose="020B0604030504040204" pitchFamily="34" charset="0"/>
                    <a:ea typeface="Tahoma" panose="020B0604030504040204" pitchFamily="34" charset="0"/>
                    <a:cs typeface="Tahoma" panose="020B0604030504040204" pitchFamily="34" charset="0"/>
                  </a:rPr>
                  <a:t>reflective thinking</a:t>
                </a:r>
              </a:p>
              <a:p>
                <a:pPr marL="228600" indent="-228600">
                  <a:buAutoNum type="arabicPeriod"/>
                </a:pPr>
                <a:endParaRPr lang="en-US" sz="1200" b="1"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rabicPeriod"/>
                </a:pPr>
                <a:r>
                  <a:rPr lang="en-US" sz="1200" b="0" dirty="0" smtClean="0">
                    <a:latin typeface="Tahoma" panose="020B0604030504040204" pitchFamily="34" charset="0"/>
                    <a:ea typeface="Tahoma" panose="020B0604030504040204" pitchFamily="34" charset="0"/>
                    <a:cs typeface="Tahoma" panose="020B0604030504040204" pitchFamily="34" charset="0"/>
                  </a:rPr>
                  <a:t>Finally,</a:t>
                </a:r>
                <a:r>
                  <a:rPr lang="en-US" sz="1200" b="0" baseline="0" dirty="0" smtClean="0">
                    <a:latin typeface="Tahoma" panose="020B0604030504040204" pitchFamily="34" charset="0"/>
                    <a:ea typeface="Tahoma" panose="020B0604030504040204" pitchFamily="34" charset="0"/>
                    <a:cs typeface="Tahoma" panose="020B0604030504040204" pitchFamily="34" charset="0"/>
                  </a:rPr>
                  <a:t> designers use different number of unique actions during the design process. The preference of performing different number of actions are </a:t>
                </a:r>
                <a:r>
                  <a:rPr lang="en-US" sz="1200" b="0" baseline="0" dirty="0" smtClean="0">
                    <a:latin typeface="Tahoma" panose="020B0604030504040204" pitchFamily="34" charset="0"/>
                    <a:ea typeface="Tahoma" panose="020B0604030504040204" pitchFamily="34" charset="0"/>
                    <a:cs typeface="Tahoma" panose="020B0604030504040204" pitchFamily="34" charset="0"/>
                  </a:rPr>
                  <a:t>varied </a:t>
                </a:r>
                <a:r>
                  <a:rPr lang="en-US" sz="1200" b="0" baseline="0" dirty="0" smtClean="0">
                    <a:latin typeface="Tahoma" panose="020B0604030504040204" pitchFamily="34" charset="0"/>
                    <a:ea typeface="Tahoma" panose="020B0604030504040204" pitchFamily="34" charset="0"/>
                    <a:cs typeface="Tahoma" panose="020B0604030504040204" pitchFamily="34" charset="0"/>
                  </a:rPr>
                  <a:t>from designers to designers. Therefore  based on this action frequency we identify action preference.</a:t>
                </a:r>
                <a:endParaRPr lang="en-US" b="0" dirty="0"/>
              </a:p>
            </p:txBody>
          </p:sp>
        </mc:Choice>
        <mc:Fallback xmlns="">
          <p:sp>
            <p:nvSpPr>
              <p:cNvPr id="3" name="Notes Placeholder 2"/>
              <p:cNvSpPr>
                <a:spLocks noGrp="1"/>
              </p:cNvSpPr>
              <p:nvPr>
                <p:ph type="body" idx="1"/>
              </p:nvPr>
            </p:nvSpPr>
            <p:spPr/>
            <p:txBody>
              <a:bodyPr/>
              <a:lstStyle/>
              <a:p>
                <a:pPr marL="228600" indent="-228600">
                  <a:buAutoNum type="arabicPeriod"/>
                </a:pPr>
                <a:r>
                  <a:rPr lang="en-US" sz="1200" kern="1200" dirty="0" smtClean="0">
                    <a:solidFill>
                      <a:schemeClr val="tx1"/>
                    </a:solidFill>
                    <a:effectLst/>
                    <a:latin typeface="+mn-lt"/>
                    <a:ea typeface="+mn-ea"/>
                    <a:cs typeface="+mn-cs"/>
                  </a:rPr>
                  <a:t>In a complex system design problem, these loops occur as designers go back and forth iteratively between different stages to search the design space and take different design actions to complete the design task</a:t>
                </a:r>
              </a:p>
              <a:p>
                <a:pPr marL="228600" indent="-228600">
                  <a:buAutoNum type="arabicPeriod"/>
                </a:pPr>
                <a:r>
                  <a:rPr lang="en-US" sz="1200" kern="1200" dirty="0" smtClean="0">
                    <a:solidFill>
                      <a:schemeClr val="tx1"/>
                    </a:solidFill>
                    <a:effectLst/>
                    <a:latin typeface="+mn-lt"/>
                    <a:ea typeface="+mn-ea"/>
                    <a:cs typeface="+mn-cs"/>
                  </a:rPr>
                  <a:t>Reflective thinking</a:t>
                </a:r>
                <a:r>
                  <a:rPr lang="en-US" sz="1200" kern="1200" baseline="0" dirty="0" smtClean="0">
                    <a:solidFill>
                      <a:schemeClr val="tx1"/>
                    </a:solidFill>
                    <a:effectLst/>
                    <a:latin typeface="+mn-lt"/>
                    <a:ea typeface="+mn-ea"/>
                    <a:cs typeface="+mn-cs"/>
                  </a:rPr>
                  <a:t> </a:t>
                </a:r>
                <a:r>
                  <a:rPr lang="en-US" sz="1200" i="0" kern="1200" baseline="0" smtClean="0">
                    <a:solidFill>
                      <a:schemeClr val="tx1"/>
                    </a:solidFill>
                    <a:effectLst/>
                    <a:latin typeface="Cambria Math" panose="02040503050406030204" pitchFamily="18" charset="0"/>
                    <a:ea typeface="Cambria Math" panose="02040503050406030204" pitchFamily="18" charset="0"/>
                    <a:cs typeface="+mn-cs"/>
                  </a:rPr>
                  <a:t>→</a:t>
                </a:r>
                <a:r>
                  <a:rPr lang="en-US" sz="1200" b="0" i="0" kern="1200" baseline="0" smtClean="0">
                    <a:solidFill>
                      <a:schemeClr val="tx1"/>
                    </a:solidFill>
                    <a:effectLst/>
                    <a:latin typeface="Cambria Math" panose="02040503050406030204" pitchFamily="18" charset="0"/>
                    <a:ea typeface="Cambria Math" panose="02040503050406030204" pitchFamily="18" charset="0"/>
                    <a:cs typeface="+mn-cs"/>
                  </a:rPr>
                  <a:t> </a:t>
                </a:r>
                <a:r>
                  <a:rPr lang="en-US" dirty="0" smtClean="0"/>
                  <a:t>Core of reflective thinking is metacognition and</a:t>
                </a:r>
                <a:r>
                  <a:rPr lang="en-US" baseline="0" dirty="0" smtClean="0"/>
                  <a:t> self-monitoring.</a:t>
                </a:r>
                <a:endParaRPr lang="en-US" dirty="0"/>
              </a:p>
            </p:txBody>
          </p:sp>
        </mc:Fallback>
      </mc:AlternateContent>
      <p:sp>
        <p:nvSpPr>
          <p:cNvPr id="4" name="Slide Number Placeholder 3"/>
          <p:cNvSpPr>
            <a:spLocks noGrp="1"/>
          </p:cNvSpPr>
          <p:nvPr>
            <p:ph type="sldNum" sz="quarter" idx="10"/>
          </p:nvPr>
        </p:nvSpPr>
        <p:spPr/>
        <p:txBody>
          <a:bodyPr/>
          <a:lstStyle/>
          <a:p>
            <a:fld id="{ABB74B9B-AB19-48E3-BE25-3B08157CA7C7}" type="slidenum">
              <a:rPr lang="en-US" smtClean="0"/>
              <a:t>4</a:t>
            </a:fld>
            <a:endParaRPr lang="en-US"/>
          </a:p>
        </p:txBody>
      </p:sp>
    </p:spTree>
    <p:extLst>
      <p:ext uri="{BB962C8B-B14F-4D97-AF65-F5344CB8AC3E}">
        <p14:creationId xmlns:p14="http://schemas.microsoft.com/office/powerpoint/2010/main" val="233894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model each of the design </a:t>
            </a:r>
            <a:r>
              <a:rPr lang="en-US" dirty="0" err="1" smtClean="0"/>
              <a:t>beahaviors</a:t>
            </a:r>
            <a:r>
              <a:rPr lang="en-US" dirty="0" smtClean="0"/>
              <a:t>,</a:t>
            </a:r>
            <a:r>
              <a:rPr lang="en-US" baseline="0" dirty="0" smtClean="0"/>
              <a:t> we use different technique including. </a:t>
            </a: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5</a:t>
            </a:fld>
            <a:endParaRPr lang="en-US"/>
          </a:p>
        </p:txBody>
      </p:sp>
    </p:spTree>
    <p:extLst>
      <p:ext uri="{BB962C8B-B14F-4D97-AF65-F5344CB8AC3E}">
        <p14:creationId xmlns:p14="http://schemas.microsoft.com/office/powerpoint/2010/main" val="107953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models are implemented through</a:t>
            </a:r>
            <a:r>
              <a:rPr lang="en-US" baseline="0" dirty="0" smtClean="0"/>
              <a:t> data collected from a design problem. </a:t>
            </a:r>
          </a:p>
          <a:p>
            <a:pPr marL="171450" indent="-171450">
              <a:buFont typeface="Arial" panose="020B0604020202020204" pitchFamily="34" charset="0"/>
              <a:buChar char="•"/>
            </a:pPr>
            <a:r>
              <a:rPr lang="en-US" baseline="0" dirty="0" smtClean="0"/>
              <a:t>The design problem is conducted on energy3D, </a:t>
            </a:r>
            <a:r>
              <a:rPr lang="en-GB" sz="1200" kern="1200" dirty="0" smtClean="0">
                <a:solidFill>
                  <a:schemeClr val="tx1"/>
                </a:solidFill>
                <a:effectLst/>
                <a:latin typeface="+mn-lt"/>
                <a:ea typeface="+mn-ea"/>
                <a:cs typeface="+mn-cs"/>
              </a:rPr>
              <a:t>an open-source CAD software for solar design problem.</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The design problem</a:t>
            </a:r>
            <a:r>
              <a:rPr lang="en-GB" sz="1200" kern="1200" baseline="0" dirty="0" smtClean="0">
                <a:solidFill>
                  <a:schemeClr val="tx1"/>
                </a:solidFill>
                <a:effectLst/>
                <a:latin typeface="+mn-lt"/>
                <a:ea typeface="+mn-ea"/>
                <a:cs typeface="+mn-cs"/>
              </a:rPr>
              <a:t> in this study is to solarize school campus.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Students from a suburban high school in the north eastern  US participated in in this design problem. </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Total 113 students from seven 9</a:t>
            </a:r>
            <a:r>
              <a:rPr lang="en-GB" sz="1200" kern="1200" baseline="30000" dirty="0" smtClean="0">
                <a:solidFill>
                  <a:schemeClr val="tx1"/>
                </a:solidFill>
                <a:effectLst/>
                <a:latin typeface="+mn-lt"/>
                <a:ea typeface="+mn-ea"/>
                <a:cs typeface="+mn-cs"/>
              </a:rPr>
              <a:t>th</a:t>
            </a:r>
            <a:r>
              <a:rPr lang="en-GB" sz="1200" kern="1200" baseline="0" dirty="0" smtClean="0">
                <a:solidFill>
                  <a:schemeClr val="tx1"/>
                </a:solidFill>
                <a:effectLst/>
                <a:latin typeface="+mn-lt"/>
                <a:ea typeface="+mn-ea"/>
                <a:cs typeface="+mn-cs"/>
              </a:rPr>
              <a:t> grade classes participated in these design problem. </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The objective of this design problem is to generate no less than 400,000 kWh of electricity per year while the payback period is less than ten years. </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We also provide three different solar panels from which the designers choose solar panel.</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Although initially, we collect 113 designers’ data, after analysing their design, we realize that several students did not follow the design requirements. Therefore</a:t>
            </a:r>
            <a:r>
              <a:rPr lang="en-GB" sz="1200" kern="1200" baseline="0" dirty="0" smtClean="0">
                <a:solidFill>
                  <a:schemeClr val="tx1"/>
                </a:solidFill>
                <a:effectLst/>
                <a:latin typeface="+mn-lt"/>
                <a:ea typeface="+mn-ea"/>
                <a:cs typeface="+mn-cs"/>
              </a:rPr>
              <a:t>, we only obtain 39 valid design.</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The design data is collected in JSON format and each of the designer have 1500 lines of data. </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Here is one line of JSON data. It contains several information such the time stamp, project name, </a:t>
            </a:r>
            <a:r>
              <a:rPr lang="en-GB" sz="1200" kern="1200" baseline="0" dirty="0" err="1" smtClean="0">
                <a:solidFill>
                  <a:schemeClr val="tx1"/>
                </a:solidFill>
                <a:effectLst/>
                <a:latin typeface="+mn-lt"/>
                <a:ea typeface="+mn-ea"/>
                <a:cs typeface="+mn-cs"/>
              </a:rPr>
              <a:t>desing</a:t>
            </a:r>
            <a:r>
              <a:rPr lang="en-GB" sz="1200" kern="1200" baseline="0" dirty="0" smtClean="0">
                <a:solidFill>
                  <a:schemeClr val="tx1"/>
                </a:solidFill>
                <a:effectLst/>
                <a:latin typeface="+mn-lt"/>
                <a:ea typeface="+mn-ea"/>
                <a:cs typeface="+mn-cs"/>
              </a:rPr>
              <a:t> action, </a:t>
            </a:r>
            <a:r>
              <a:rPr lang="en-GB" sz="1200" kern="1200" baseline="0" dirty="0" err="1" smtClean="0">
                <a:solidFill>
                  <a:schemeClr val="tx1"/>
                </a:solidFill>
                <a:effectLst/>
                <a:latin typeface="+mn-lt"/>
                <a:ea typeface="+mn-ea"/>
                <a:cs typeface="+mn-cs"/>
              </a:rPr>
              <a:t>desing</a:t>
            </a:r>
            <a:r>
              <a:rPr lang="en-GB" sz="1200" kern="1200" baseline="0" dirty="0" smtClean="0">
                <a:solidFill>
                  <a:schemeClr val="tx1"/>
                </a:solidFill>
                <a:effectLst/>
                <a:latin typeface="+mn-lt"/>
                <a:ea typeface="+mn-ea"/>
                <a:cs typeface="+mn-cs"/>
              </a:rPr>
              <a:t> parameter. However, in this </a:t>
            </a:r>
            <a:r>
              <a:rPr lang="en-GB" sz="1200" kern="1200" baseline="0" dirty="0" err="1" smtClean="0">
                <a:solidFill>
                  <a:schemeClr val="tx1"/>
                </a:solidFill>
                <a:effectLst/>
                <a:latin typeface="+mn-lt"/>
                <a:ea typeface="+mn-ea"/>
                <a:cs typeface="+mn-cs"/>
              </a:rPr>
              <a:t>stdudy</a:t>
            </a:r>
            <a:r>
              <a:rPr lang="en-GB" sz="1200" kern="1200" baseline="0" dirty="0" smtClean="0">
                <a:solidFill>
                  <a:schemeClr val="tx1"/>
                </a:solidFill>
                <a:effectLst/>
                <a:latin typeface="+mn-lt"/>
                <a:ea typeface="+mn-ea"/>
                <a:cs typeface="+mn-cs"/>
              </a:rPr>
              <a:t>, We only collect the design actions </a:t>
            </a:r>
          </a:p>
          <a:p>
            <a:pPr marL="171450"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4A959FF-727B-4346-AD01-29802BEAD3AB}" type="slidenum">
              <a:rPr lang="en-US" smtClean="0"/>
              <a:t>6</a:t>
            </a:fld>
            <a:endParaRPr lang="en-US"/>
          </a:p>
        </p:txBody>
      </p:sp>
    </p:spTree>
    <p:extLst>
      <p:ext uri="{BB962C8B-B14F-4D97-AF65-F5344CB8AC3E}">
        <p14:creationId xmlns:p14="http://schemas.microsoft.com/office/powerpoint/2010/main" val="171062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For one-step sequential model and action preferences,</a:t>
            </a:r>
            <a:r>
              <a:rPr lang="en-US" baseline="0" dirty="0" smtClean="0"/>
              <a:t> we use design process model.</a:t>
            </a:r>
            <a:endParaRPr lang="en-US" dirty="0" smtClean="0"/>
          </a:p>
          <a:p>
            <a:pPr marL="171450" indent="-171450">
              <a:buFont typeface="Arial" panose="020B0604020202020204" pitchFamily="34" charset="0"/>
              <a:buChar char="•"/>
            </a:pPr>
            <a:r>
              <a:rPr lang="en-US" dirty="0" smtClean="0"/>
              <a:t>We </a:t>
            </a:r>
            <a:r>
              <a:rPr lang="en-US" dirty="0" smtClean="0"/>
              <a:t>use design process</a:t>
            </a:r>
            <a:r>
              <a:rPr lang="en-US" baseline="0" dirty="0" smtClean="0"/>
              <a:t> </a:t>
            </a:r>
            <a:r>
              <a:rPr lang="en-US" baseline="0" dirty="0" err="1" smtClean="0"/>
              <a:t>process</a:t>
            </a:r>
            <a:r>
              <a:rPr lang="en-US" baseline="0" dirty="0" smtClean="0"/>
              <a:t> model for several reasons. First, in system design , we get a lot of unique design actions. </a:t>
            </a:r>
            <a:r>
              <a:rPr lang="en-US" baseline="0" dirty="0" err="1" smtClean="0"/>
              <a:t>Aanalysis</a:t>
            </a:r>
            <a:r>
              <a:rPr lang="en-US" baseline="0" dirty="0" smtClean="0"/>
              <a:t> of such high-dimensional data is hard to interpret. In-order to reduce the dimensionality, design process model is used</a:t>
            </a:r>
          </a:p>
          <a:p>
            <a:pPr marL="171450" indent="-171450">
              <a:buFont typeface="Arial" panose="020B0604020202020204" pitchFamily="34" charset="0"/>
              <a:buChar char="•"/>
            </a:pPr>
            <a:r>
              <a:rPr lang="en-US" baseline="0" dirty="0" smtClean="0"/>
              <a:t>Second, it helps to generalize the design actions irrespective of design problem and thus better understanding of design thinking </a:t>
            </a:r>
            <a:endParaRPr lang="en-US" baseline="0" dirty="0" smtClean="0"/>
          </a:p>
          <a:p>
            <a:pPr marL="171450" indent="-171450">
              <a:buFont typeface="Arial" panose="020B0604020202020204" pitchFamily="34" charset="0"/>
              <a:buChar char="•"/>
            </a:pPr>
            <a:r>
              <a:rPr lang="en-US" baseline="0" dirty="0" smtClean="0"/>
              <a:t>Applying the design process model is similar to embedding. Here the embedding is done explicitly by design process model.</a:t>
            </a:r>
            <a:endParaRPr lang="en-US" dirty="0" smtClean="0"/>
          </a:p>
          <a:p>
            <a:pPr marL="171450" indent="-171450">
              <a:buFont typeface="Arial" panose="020B0604020202020204" pitchFamily="34" charset="0"/>
              <a:buChar char="•"/>
            </a:pPr>
            <a:r>
              <a:rPr lang="en-US" dirty="0" smtClean="0"/>
              <a:t>In</a:t>
            </a:r>
            <a:r>
              <a:rPr lang="en-US" baseline="0" dirty="0" smtClean="0"/>
              <a:t> this study, we use function-behavior-structure (FBS) design process model. We use FBS model </a:t>
            </a:r>
            <a:r>
              <a:rPr lang="en-US" baseline="0" dirty="0" err="1" smtClean="0"/>
              <a:t>becuae</a:t>
            </a:r>
            <a:r>
              <a:rPr lang="en-US" baseline="0" dirty="0" smtClean="0"/>
              <a:t> </a:t>
            </a:r>
            <a:r>
              <a:rPr lang="en-US" sz="1200" b="0" i="0" kern="1200" dirty="0" smtClean="0">
                <a:solidFill>
                  <a:schemeClr val="tx1"/>
                </a:solidFill>
                <a:effectLst/>
                <a:latin typeface="+mn-lt"/>
                <a:ea typeface="+mn-ea"/>
                <a:cs typeface="+mn-cs"/>
              </a:rPr>
              <a:t>The FBS-based process model 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well-accepted design ontology that can be used universally to represent a system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design process regardless of the application context</a:t>
            </a:r>
            <a:r>
              <a:rPr lang="en-US" dirty="0" smtClean="0"/>
              <a:t> </a:t>
            </a:r>
          </a:p>
          <a:p>
            <a:pPr marL="171450" indent="-171450">
              <a:buFont typeface="Arial" panose="020B0604020202020204" pitchFamily="34" charset="0"/>
              <a:buChar char="•"/>
            </a:pPr>
            <a:r>
              <a:rPr lang="en-US" baseline="0" dirty="0" smtClean="0"/>
              <a:t>FBS is a ontological design process model which consists of </a:t>
            </a:r>
            <a:r>
              <a:rPr lang="en-US" baseline="0" dirty="0" smtClean="0"/>
              <a:t>eight </a:t>
            </a:r>
            <a:r>
              <a:rPr lang="en-US" baseline="0" dirty="0" smtClean="0"/>
              <a:t>design process stages. This eight stages are generated from 5 design </a:t>
            </a:r>
            <a:r>
              <a:rPr lang="en-US" baseline="0" dirty="0" err="1" smtClean="0"/>
              <a:t>varibales</a:t>
            </a:r>
            <a:r>
              <a:rPr lang="en-US" baseline="0" dirty="0" smtClean="0"/>
              <a:t>. </a:t>
            </a:r>
          </a:p>
          <a:p>
            <a:pPr marL="171450" indent="-171450">
              <a:buFont typeface="Arial" panose="020B0604020202020204" pitchFamily="34" charset="0"/>
              <a:buChar char="•"/>
            </a:pPr>
            <a:r>
              <a:rPr lang="en-US" baseline="0" dirty="0" smtClean="0"/>
              <a:t>The raw actions collected from the experiment are mapped using the FBS model.</a:t>
            </a:r>
          </a:p>
          <a:p>
            <a:pPr marL="171450" indent="-171450">
              <a:buFont typeface="Arial" panose="020B0604020202020204" pitchFamily="34" charset="0"/>
              <a:buChar char="•"/>
            </a:pPr>
            <a:r>
              <a:rPr lang="en-US" u="sng" baseline="0" dirty="0" smtClean="0"/>
              <a:t>For example, Analysis generates From </a:t>
            </a:r>
            <a:r>
              <a:rPr lang="en-US" u="sng" baseline="0" dirty="0" err="1" smtClean="0"/>
              <a:t>Structrure</a:t>
            </a:r>
            <a:r>
              <a:rPr lang="en-US" u="sng" baseline="0" dirty="0" smtClean="0"/>
              <a:t> to behavior from structure. In our case, Which means to evaluate the actual performance of the structure, analysis is performed. </a:t>
            </a:r>
          </a:p>
        </p:txBody>
      </p:sp>
      <p:sp>
        <p:nvSpPr>
          <p:cNvPr id="4" name="Slide Number Placeholder 3"/>
          <p:cNvSpPr>
            <a:spLocks noGrp="1"/>
          </p:cNvSpPr>
          <p:nvPr>
            <p:ph type="sldNum" sz="quarter" idx="10"/>
          </p:nvPr>
        </p:nvSpPr>
        <p:spPr/>
        <p:txBody>
          <a:bodyPr/>
          <a:lstStyle/>
          <a:p>
            <a:fld id="{ABB74B9B-AB19-48E3-BE25-3B08157CA7C7}" type="slidenum">
              <a:rPr lang="en-US" smtClean="0"/>
              <a:t>7</a:t>
            </a:fld>
            <a:endParaRPr lang="en-US"/>
          </a:p>
        </p:txBody>
      </p:sp>
    </p:spTree>
    <p:extLst>
      <p:ext uri="{BB962C8B-B14F-4D97-AF65-F5344CB8AC3E}">
        <p14:creationId xmlns:p14="http://schemas.microsoft.com/office/powerpoint/2010/main" val="159820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Now I will discuss</a:t>
            </a:r>
            <a:r>
              <a:rPr lang="en-US" baseline="0" dirty="0" smtClean="0"/>
              <a:t> how each of design embedding is obtained </a:t>
            </a:r>
          </a:p>
          <a:p>
            <a:pPr marL="171450" indent="-171450">
              <a:buFont typeface="Arial" panose="020B0604020202020204" pitchFamily="34" charset="0"/>
              <a:buChar char="•"/>
            </a:pPr>
            <a:r>
              <a:rPr lang="en-US" baseline="0" dirty="0" smtClean="0"/>
              <a:t>Action preference embedding is obtained by the distribution of design process stages.</a:t>
            </a:r>
            <a:endParaRPr lang="en-US" dirty="0" smtClean="0"/>
          </a:p>
          <a:p>
            <a:pPr marL="171450" indent="-171450">
              <a:buFont typeface="Arial" panose="020B0604020202020204" pitchFamily="34" charset="0"/>
              <a:buChar char="•"/>
            </a:pPr>
            <a:r>
              <a:rPr lang="en-US" dirty="0" smtClean="0"/>
              <a:t>Figure </a:t>
            </a:r>
            <a:r>
              <a:rPr lang="en-US" dirty="0" smtClean="0"/>
              <a:t>shows the example of a designers’ action </a:t>
            </a:r>
            <a:r>
              <a:rPr lang="en-US" dirty="0" smtClean="0"/>
              <a:t>preference distribution.</a:t>
            </a:r>
            <a:r>
              <a:rPr lang="en-US" baseline="0" dirty="0" smtClean="0"/>
              <a:t> </a:t>
            </a:r>
            <a:r>
              <a:rPr lang="en-US" baseline="0" dirty="0" smtClean="0"/>
              <a:t>Here we count the frequency of the unique action that the designer performed.</a:t>
            </a:r>
          </a:p>
          <a:p>
            <a:pPr marL="171450" indent="-171450">
              <a:buFont typeface="Arial" panose="020B0604020202020204" pitchFamily="34" charset="0"/>
              <a:buChar char="•"/>
            </a:pPr>
            <a:r>
              <a:rPr lang="en-US" baseline="0" dirty="0" smtClean="0"/>
              <a:t>Consider FBS design process model. We get 7x1 matrix; for n designer we get 7 x n action preference matrix.</a:t>
            </a:r>
            <a:endParaRPr lang="en-US" dirty="0"/>
          </a:p>
        </p:txBody>
      </p:sp>
      <p:sp>
        <p:nvSpPr>
          <p:cNvPr id="4" name="Slide Number Placeholder 3"/>
          <p:cNvSpPr>
            <a:spLocks noGrp="1"/>
          </p:cNvSpPr>
          <p:nvPr>
            <p:ph type="sldNum" sz="quarter" idx="10"/>
          </p:nvPr>
        </p:nvSpPr>
        <p:spPr/>
        <p:txBody>
          <a:bodyPr/>
          <a:lstStyle/>
          <a:p>
            <a:fld id="{ABB74B9B-AB19-48E3-BE25-3B08157CA7C7}" type="slidenum">
              <a:rPr lang="en-US" smtClean="0"/>
              <a:t>8</a:t>
            </a:fld>
            <a:endParaRPr lang="en-US"/>
          </a:p>
        </p:txBody>
      </p:sp>
    </p:spTree>
    <p:extLst>
      <p:ext uri="{BB962C8B-B14F-4D97-AF65-F5344CB8AC3E}">
        <p14:creationId xmlns:p14="http://schemas.microsoft.com/office/powerpoint/2010/main" val="416938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To identify the one-step sequential behavior we use Markov chain model.</a:t>
            </a:r>
          </a:p>
          <a:p>
            <a:pPr marL="171450" indent="-171450">
              <a:buFont typeface="Arial" panose="020B0604020202020204" pitchFamily="34" charset="0"/>
              <a:buChar char="•"/>
            </a:pPr>
            <a:r>
              <a:rPr lang="en-US" baseline="0" dirty="0" smtClean="0"/>
              <a:t>Particularly first-order Markov model is used here. </a:t>
            </a:r>
          </a:p>
          <a:p>
            <a:pPr marL="171450" indent="-171450">
              <a:buFont typeface="Arial" panose="020B0604020202020204" pitchFamily="34" charset="0"/>
              <a:buChar char="•"/>
            </a:pPr>
            <a:r>
              <a:rPr lang="en-US" baseline="0" dirty="0" smtClean="0"/>
              <a:t>From the first-order Markov chain model, we get a transition probability matrix. Here each of the entry defines the probability of transitioning from last process to next process</a:t>
            </a:r>
          </a:p>
          <a:p>
            <a:pPr marL="171450" indent="-171450">
              <a:buFont typeface="Arial" panose="020B0604020202020204" pitchFamily="34" charset="0"/>
              <a:buChar char="•"/>
            </a:pPr>
            <a:r>
              <a:rPr lang="en-US" baseline="0" dirty="0" smtClean="0"/>
              <a:t>For example, 0.426 indicates that this designer repeatedly use Reformulation 2– Reformulation 2 which indicate this designer removes solar panels several times. </a:t>
            </a:r>
          </a:p>
          <a:p>
            <a:pPr marL="171450" indent="-171450">
              <a:buFont typeface="Arial" panose="020B0604020202020204" pitchFamily="34" charset="0"/>
              <a:buChar char="•"/>
            </a:pPr>
            <a:r>
              <a:rPr lang="en-US" baseline="0" dirty="0" smtClean="0"/>
              <a:t>We flatten this 7 by 7 matrix, and got a 49 by 1 matrix.</a:t>
            </a:r>
          </a:p>
          <a:p>
            <a:pPr marL="171450" indent="-171450">
              <a:buFont typeface="Arial" panose="020B0604020202020204" pitchFamily="34" charset="0"/>
              <a:buChar char="•"/>
            </a:pPr>
            <a:r>
              <a:rPr lang="en-US" baseline="0" dirty="0" smtClean="0"/>
              <a:t>So for, N designer we get 49 by N matrix. This matrix defines one –step sequential behavioral matrix.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BB74B9B-AB19-48E3-BE25-3B08157CA7C7}" type="slidenum">
              <a:rPr lang="en-US" smtClean="0"/>
              <a:t>9</a:t>
            </a:fld>
            <a:endParaRPr lang="en-US"/>
          </a:p>
        </p:txBody>
      </p:sp>
    </p:spTree>
    <p:extLst>
      <p:ext uri="{BB962C8B-B14F-4D97-AF65-F5344CB8AC3E}">
        <p14:creationId xmlns:p14="http://schemas.microsoft.com/office/powerpoint/2010/main" val="320531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B0E7C16-EDD4-6248-AD37-9236A28971D1}"/>
              </a:ext>
            </a:extLst>
          </p:cNvPr>
          <p:cNvSpPr>
            <a:spLocks noGrp="1"/>
          </p:cNvSpPr>
          <p:nvPr>
            <p:ph type="subTitle" idx="1"/>
          </p:nvPr>
        </p:nvSpPr>
        <p:spPr>
          <a:xfrm>
            <a:off x="1524000" y="130431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1">
            <a:extLst>
              <a:ext uri="{FF2B5EF4-FFF2-40B4-BE49-F238E27FC236}">
                <a16:creationId xmlns:a16="http://schemas.microsoft.com/office/drawing/2014/main" id="{7E9E8594-1ACF-3B43-B9BD-9AB57E6346AC}"/>
              </a:ext>
            </a:extLst>
          </p:cNvPr>
          <p:cNvSpPr txBox="1">
            <a:spLocks/>
          </p:cNvSpPr>
          <p:nvPr userDrawn="1"/>
        </p:nvSpPr>
        <p:spPr>
          <a:xfrm>
            <a:off x="1385046" y="115144"/>
            <a:ext cx="9968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aseline="0" dirty="0"/>
              <a:t>Click to edit Master title style</a:t>
            </a:r>
          </a:p>
        </p:txBody>
      </p:sp>
      <p:sp>
        <p:nvSpPr>
          <p:cNvPr id="8" name="Slide Number Placeholder 5">
            <a:extLst>
              <a:ext uri="{FF2B5EF4-FFF2-40B4-BE49-F238E27FC236}">
                <a16:creationId xmlns:a16="http://schemas.microsoft.com/office/drawing/2014/main" id="{8EF355CA-426A-914A-A68C-FA4705CC9151}"/>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132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59DD-9075-5846-9EB7-3AFDC05D41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91F98-48B1-794A-A7EA-CA88B801B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6F0D5EF5-B199-6D4C-8261-C823975881D0}"/>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7293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1E21B2-8635-CA43-BAB9-DF4837AC0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0569C-F89C-C04B-9876-4801E3D862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672D780-9884-534F-91C3-B02EC1A1C774}"/>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1040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31BB-3481-1649-A0FF-07138972F73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44C31E7-1EC9-4044-9598-6C72C3C7EE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B9BE76A-620E-7C4C-9B63-FB5C0116DAE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206656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E46316-676B-5041-BB23-CB491A2C0238}"/>
              </a:ext>
            </a:extLst>
          </p:cNvPr>
          <p:cNvSpPr>
            <a:spLocks noGrp="1"/>
          </p:cNvSpPr>
          <p:nvPr>
            <p:ph type="body" idx="1"/>
          </p:nvPr>
        </p:nvSpPr>
        <p:spPr>
          <a:xfrm>
            <a:off x="1488342" y="1541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itle 1">
            <a:extLst>
              <a:ext uri="{FF2B5EF4-FFF2-40B4-BE49-F238E27FC236}">
                <a16:creationId xmlns:a16="http://schemas.microsoft.com/office/drawing/2014/main" id="{62D9CE57-4309-D84A-BE64-EE351C447BA7}"/>
              </a:ext>
            </a:extLst>
          </p:cNvPr>
          <p:cNvSpPr txBox="1">
            <a:spLocks/>
          </p:cNvSpPr>
          <p:nvPr userDrawn="1"/>
        </p:nvSpPr>
        <p:spPr>
          <a:xfrm>
            <a:off x="1385046" y="115144"/>
            <a:ext cx="9968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aseline="0" dirty="0"/>
              <a:t>Click to edit Master title style</a:t>
            </a:r>
          </a:p>
        </p:txBody>
      </p:sp>
      <p:sp>
        <p:nvSpPr>
          <p:cNvPr id="9" name="Slide Number Placeholder 5">
            <a:extLst>
              <a:ext uri="{FF2B5EF4-FFF2-40B4-BE49-F238E27FC236}">
                <a16:creationId xmlns:a16="http://schemas.microsoft.com/office/drawing/2014/main" id="{5A5BE8E9-6D86-7344-8D2F-A8C79DF1506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097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49F5-DABB-1044-A687-F27B54F87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8F69C-E6D3-A74A-A414-B82275CB43F8}"/>
              </a:ext>
            </a:extLst>
          </p:cNvPr>
          <p:cNvSpPr>
            <a:spLocks noGrp="1"/>
          </p:cNvSpPr>
          <p:nvPr>
            <p:ph sz="half" idx="1"/>
          </p:nvPr>
        </p:nvSpPr>
        <p:spPr>
          <a:xfrm>
            <a:off x="1385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76086-2A0E-F945-8FA1-676EAE7F64AB}"/>
              </a:ext>
            </a:extLst>
          </p:cNvPr>
          <p:cNvSpPr>
            <a:spLocks noGrp="1"/>
          </p:cNvSpPr>
          <p:nvPr>
            <p:ph sz="half" idx="2"/>
          </p:nvPr>
        </p:nvSpPr>
        <p:spPr>
          <a:xfrm>
            <a:off x="6719046"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AF2BAF14-A9F0-F341-9B69-80E9FFCB21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452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3F86D-4459-344F-8380-B292D3D6D17C}"/>
              </a:ext>
            </a:extLst>
          </p:cNvPr>
          <p:cNvSpPr>
            <a:spLocks noGrp="1"/>
          </p:cNvSpPr>
          <p:nvPr>
            <p:ph type="body" idx="1"/>
          </p:nvPr>
        </p:nvSpPr>
        <p:spPr>
          <a:xfrm>
            <a:off x="139076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A11572-D2E0-544B-A395-977C4FC4B172}"/>
              </a:ext>
            </a:extLst>
          </p:cNvPr>
          <p:cNvSpPr>
            <a:spLocks noGrp="1"/>
          </p:cNvSpPr>
          <p:nvPr>
            <p:ph sz="half" idx="2"/>
          </p:nvPr>
        </p:nvSpPr>
        <p:spPr>
          <a:xfrm>
            <a:off x="139076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5F4D8F-440F-DA47-99B5-5FE94245761B}"/>
              </a:ext>
            </a:extLst>
          </p:cNvPr>
          <p:cNvSpPr>
            <a:spLocks noGrp="1"/>
          </p:cNvSpPr>
          <p:nvPr>
            <p:ph type="body" sz="quarter" idx="3"/>
          </p:nvPr>
        </p:nvSpPr>
        <p:spPr>
          <a:xfrm>
            <a:off x="672318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31358-B953-B243-9BA2-9B8B4FD20828}"/>
              </a:ext>
            </a:extLst>
          </p:cNvPr>
          <p:cNvSpPr>
            <a:spLocks noGrp="1"/>
          </p:cNvSpPr>
          <p:nvPr>
            <p:ph sz="quarter" idx="4"/>
          </p:nvPr>
        </p:nvSpPr>
        <p:spPr>
          <a:xfrm>
            <a:off x="672318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00D1AA8-D947-2849-937E-ABE40C44E3FB}"/>
              </a:ext>
            </a:extLst>
          </p:cNvPr>
          <p:cNvSpPr>
            <a:spLocks noGrp="1"/>
          </p:cNvSpPr>
          <p:nvPr>
            <p:ph type="title"/>
          </p:nvPr>
        </p:nvSpPr>
        <p:spPr>
          <a:xfrm>
            <a:off x="1385046" y="115144"/>
            <a:ext cx="9968753" cy="1325563"/>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4673F315-CC44-F642-8207-0F39E1CAEE4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77736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8106A-AC2A-164E-B270-54059996AACE}"/>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1348FE-8940-E946-9952-63EFF58DF54B}"/>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369469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126B550-65D0-C743-A416-CF4C370361B6}"/>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96815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F950-F677-B248-B555-257C0D51B254}"/>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FD761D5-F505-8341-A05D-9AAA7B588FFA}"/>
              </a:ext>
            </a:extLst>
          </p:cNvPr>
          <p:cNvSpPr>
            <a:spLocks noGrp="1"/>
          </p:cNvSpPr>
          <p:nvPr>
            <p:ph idx="1"/>
          </p:nvPr>
        </p:nvSpPr>
        <p:spPr>
          <a:xfrm>
            <a:off x="5769342" y="43644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B8C3CC-1E3F-624F-9F03-FE1183B74E57}"/>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5FC9658-EFB7-574D-9730-742ED06D29D3}"/>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146723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9CAA1F9-19DA-6D4E-85F0-C96EE6AFEA97}"/>
              </a:ext>
            </a:extLst>
          </p:cNvPr>
          <p:cNvSpPr>
            <a:spLocks noGrp="1"/>
          </p:cNvSpPr>
          <p:nvPr>
            <p:ph type="pic" idx="1"/>
          </p:nvPr>
        </p:nvSpPr>
        <p:spPr>
          <a:xfrm>
            <a:off x="5524500" y="46116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AC4590AA-39D8-9349-93AF-6E133C4CDCEA}"/>
              </a:ext>
            </a:extLst>
          </p:cNvPr>
          <p:cNvSpPr>
            <a:spLocks noGrp="1"/>
          </p:cNvSpPr>
          <p:nvPr>
            <p:ph type="title"/>
          </p:nvPr>
        </p:nvSpPr>
        <p:spPr>
          <a:xfrm>
            <a:off x="1425942" y="111368"/>
            <a:ext cx="3932237" cy="1395047"/>
          </a:xfrm>
        </p:spPr>
        <p:txBody>
          <a:bodyPr anchor="b"/>
          <a:lstStyle>
            <a:lvl1pPr>
              <a:defRPr sz="3200"/>
            </a:lvl1pPr>
          </a:lstStyle>
          <a:p>
            <a:r>
              <a:rPr lang="en-US" dirty="0"/>
              <a:t>Click to edit Master title style</a:t>
            </a:r>
          </a:p>
        </p:txBody>
      </p:sp>
      <p:sp>
        <p:nvSpPr>
          <p:cNvPr id="9" name="Text Placeholder 3">
            <a:extLst>
              <a:ext uri="{FF2B5EF4-FFF2-40B4-BE49-F238E27FC236}">
                <a16:creationId xmlns:a16="http://schemas.microsoft.com/office/drawing/2014/main" id="{EDBD91A1-FCEB-DF4E-B948-F5838EFF0F21}"/>
              </a:ext>
            </a:extLst>
          </p:cNvPr>
          <p:cNvSpPr>
            <a:spLocks noGrp="1"/>
          </p:cNvSpPr>
          <p:nvPr>
            <p:ph type="body" sz="half" idx="2"/>
          </p:nvPr>
        </p:nvSpPr>
        <p:spPr>
          <a:xfrm>
            <a:off x="1425942" y="152320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D3AAF670-9460-B74B-AF2A-2B0CB6322EAD}"/>
              </a:ext>
            </a:extLst>
          </p:cNvPr>
          <p:cNvSpPr>
            <a:spLocks noGrp="1"/>
          </p:cNvSpPr>
          <p:nvPr>
            <p:ph type="sldNum" sz="quarter" idx="12"/>
          </p:nvPr>
        </p:nvSpPr>
        <p:spPr>
          <a:xfrm>
            <a:off x="3626222" y="6356350"/>
            <a:ext cx="2743200" cy="365125"/>
          </a:xfrm>
        </p:spPr>
        <p:txBody>
          <a:bodyPr/>
          <a:lstStyle>
            <a:lvl1pPr>
              <a:defRPr baseline="0">
                <a:solidFill>
                  <a:schemeClr val="bg1"/>
                </a:solidFill>
              </a:defRPr>
            </a:lvl1pPr>
          </a:lstStyle>
          <a:p>
            <a:fld id="{BFD2CDEF-EBF7-A24C-97CC-57BDAB189928}" type="slidenum">
              <a:rPr lang="en-US" smtClean="0"/>
              <a:pPr/>
              <a:t>‹#›</a:t>
            </a:fld>
            <a:endParaRPr lang="en-US" dirty="0"/>
          </a:p>
        </p:txBody>
      </p:sp>
    </p:spTree>
    <p:extLst>
      <p:ext uri="{BB962C8B-B14F-4D97-AF65-F5344CB8AC3E}">
        <p14:creationId xmlns:p14="http://schemas.microsoft.com/office/powerpoint/2010/main" val="412399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D469FD-8E10-BF46-80AD-5189A1223B42}"/>
              </a:ext>
            </a:extLst>
          </p:cNvPr>
          <p:cNvPicPr>
            <a:picLocks noChangeAspect="1"/>
          </p:cNvPicPr>
          <p:nvPr userDrawn="1"/>
        </p:nvPicPr>
        <p:blipFill>
          <a:blip r:embed="rId13">
            <a:alphaModFix amt="15000"/>
          </a:blip>
          <a:srcRect/>
          <a:stretch/>
        </p:blipFill>
        <p:spPr>
          <a:xfrm>
            <a:off x="7616687" y="-11724"/>
            <a:ext cx="4578626" cy="6867939"/>
          </a:xfrm>
          <a:prstGeom prst="rect">
            <a:avLst/>
          </a:prstGeom>
        </p:spPr>
      </p:pic>
      <p:pic>
        <p:nvPicPr>
          <p:cNvPr id="10" name="Picture 9">
            <a:extLst>
              <a:ext uri="{FF2B5EF4-FFF2-40B4-BE49-F238E27FC236}">
                <a16:creationId xmlns:a16="http://schemas.microsoft.com/office/drawing/2014/main" id="{4B3BC850-F673-564A-BDDB-F1FB2F58F794}"/>
              </a:ext>
            </a:extLst>
          </p:cNvPr>
          <p:cNvPicPr>
            <a:picLocks noChangeAspect="1"/>
          </p:cNvPicPr>
          <p:nvPr userDrawn="1"/>
        </p:nvPicPr>
        <p:blipFill>
          <a:blip r:embed="rId14"/>
          <a:srcRect/>
          <a:stretch/>
        </p:blipFill>
        <p:spPr>
          <a:xfrm>
            <a:off x="-4780" y="-1383"/>
            <a:ext cx="1421082" cy="6827509"/>
          </a:xfrm>
          <a:prstGeom prst="rect">
            <a:avLst/>
          </a:prstGeom>
        </p:spPr>
      </p:pic>
      <p:sp>
        <p:nvSpPr>
          <p:cNvPr id="2" name="Title Placeholder 1">
            <a:extLst>
              <a:ext uri="{FF2B5EF4-FFF2-40B4-BE49-F238E27FC236}">
                <a16:creationId xmlns:a16="http://schemas.microsoft.com/office/drawing/2014/main" id="{2020D99B-58DF-D244-AD5C-177312E751E4}"/>
              </a:ext>
            </a:extLst>
          </p:cNvPr>
          <p:cNvSpPr>
            <a:spLocks noGrp="1"/>
          </p:cNvSpPr>
          <p:nvPr>
            <p:ph type="title"/>
          </p:nvPr>
        </p:nvSpPr>
        <p:spPr>
          <a:xfrm>
            <a:off x="1385046" y="115144"/>
            <a:ext cx="9968753" cy="1325563"/>
          </a:xfrm>
          <a:prstGeom prst="rect">
            <a:avLst/>
          </a:prstGeom>
        </p:spPr>
        <p:txBody>
          <a:bodyPr vert="horz" lIns="91440" tIns="45720" rIns="91440" bIns="45720" rtlCol="0" anchor="ctr">
            <a:normAutofit/>
          </a:bodyPr>
          <a:lstStyle/>
          <a:p>
            <a:r>
              <a:rPr lang="en-US" dirty="0"/>
              <a:t>Title Here</a:t>
            </a:r>
          </a:p>
        </p:txBody>
      </p:sp>
      <p:sp>
        <p:nvSpPr>
          <p:cNvPr id="3" name="Text Placeholder 2">
            <a:extLst>
              <a:ext uri="{FF2B5EF4-FFF2-40B4-BE49-F238E27FC236}">
                <a16:creationId xmlns:a16="http://schemas.microsoft.com/office/drawing/2014/main" id="{FB168842-5252-5E4D-AD37-90EC12637506}"/>
              </a:ext>
            </a:extLst>
          </p:cNvPr>
          <p:cNvSpPr>
            <a:spLocks noGrp="1"/>
          </p:cNvSpPr>
          <p:nvPr>
            <p:ph type="body" idx="1"/>
          </p:nvPr>
        </p:nvSpPr>
        <p:spPr>
          <a:xfrm>
            <a:off x="1385046" y="1711187"/>
            <a:ext cx="9968754" cy="31157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E8595A-C5B5-D949-864C-F48D825A9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812CF0F-BA50-4144-9697-6138E1DBC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60625-18F3-984D-B40A-767299F1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2CDEF-EBF7-A24C-97CC-57BDAB189928}" type="slidenum">
              <a:rPr lang="en-US" smtClean="0"/>
              <a:t>‹#›</a:t>
            </a:fld>
            <a:endParaRPr lang="en-US"/>
          </a:p>
        </p:txBody>
      </p:sp>
      <p:sp>
        <p:nvSpPr>
          <p:cNvPr id="7" name="Rectangle 6">
            <a:extLst>
              <a:ext uri="{FF2B5EF4-FFF2-40B4-BE49-F238E27FC236}">
                <a16:creationId xmlns:a16="http://schemas.microsoft.com/office/drawing/2014/main" id="{B04F89F2-DD65-5045-B32A-6E52BFF73D9D}"/>
              </a:ext>
            </a:extLst>
          </p:cNvPr>
          <p:cNvSpPr/>
          <p:nvPr userDrawn="1"/>
        </p:nvSpPr>
        <p:spPr>
          <a:xfrm>
            <a:off x="0" y="6356350"/>
            <a:ext cx="12192000" cy="5016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C738E90-9D19-504E-AB55-DAC42E6BC0DC}"/>
              </a:ext>
            </a:extLst>
          </p:cNvPr>
          <p:cNvPicPr>
            <a:picLocks noChangeAspect="1"/>
          </p:cNvPicPr>
          <p:nvPr userDrawn="1"/>
        </p:nvPicPr>
        <p:blipFill>
          <a:blip r:embed="rId15"/>
          <a:srcRect/>
          <a:stretch/>
        </p:blipFill>
        <p:spPr>
          <a:xfrm>
            <a:off x="303646" y="6418884"/>
            <a:ext cx="624006" cy="370854"/>
          </a:xfrm>
          <a:prstGeom prst="rect">
            <a:avLst/>
          </a:prstGeom>
        </p:spPr>
      </p:pic>
      <p:pic>
        <p:nvPicPr>
          <p:cNvPr id="18" name="Picture 17">
            <a:extLst>
              <a:ext uri="{FF2B5EF4-FFF2-40B4-BE49-F238E27FC236}">
                <a16:creationId xmlns:a16="http://schemas.microsoft.com/office/drawing/2014/main" id="{46FFDE47-9BF6-8B40-AC3C-67887A9BCAEE}"/>
              </a:ext>
            </a:extLst>
          </p:cNvPr>
          <p:cNvPicPr>
            <a:picLocks noChangeAspect="1"/>
          </p:cNvPicPr>
          <p:nvPr userDrawn="1"/>
        </p:nvPicPr>
        <p:blipFill>
          <a:blip r:embed="rId16"/>
          <a:stretch>
            <a:fillRect/>
          </a:stretch>
        </p:blipFill>
        <p:spPr>
          <a:xfrm>
            <a:off x="8849565" y="6463058"/>
            <a:ext cx="2961435" cy="295275"/>
          </a:xfrm>
          <a:prstGeom prst="rect">
            <a:avLst/>
          </a:prstGeom>
        </p:spPr>
      </p:pic>
      <p:sp>
        <p:nvSpPr>
          <p:cNvPr id="32" name="TextBox 31">
            <a:extLst>
              <a:ext uri="{FF2B5EF4-FFF2-40B4-BE49-F238E27FC236}">
                <a16:creationId xmlns:a16="http://schemas.microsoft.com/office/drawing/2014/main" id="{6CB2BC18-05EF-9B40-A8D3-BAD5C826760F}"/>
              </a:ext>
            </a:extLst>
          </p:cNvPr>
          <p:cNvSpPr txBox="1"/>
          <p:nvPr userDrawn="1"/>
        </p:nvSpPr>
        <p:spPr>
          <a:xfrm>
            <a:off x="2309446" y="-369332"/>
            <a:ext cx="184731" cy="369332"/>
          </a:xfrm>
          <a:prstGeom prst="rect">
            <a:avLst/>
          </a:prstGeom>
          <a:noFill/>
        </p:spPr>
        <p:txBody>
          <a:bodyPr wrap="none" rtlCol="0">
            <a:spAutoFit/>
          </a:bodyPr>
          <a:lstStyle/>
          <a:p>
            <a:endParaRPr lang="en-US" dirty="0"/>
          </a:p>
        </p:txBody>
      </p:sp>
      <p:sp>
        <p:nvSpPr>
          <p:cNvPr id="33" name="TextBox 32">
            <a:extLst>
              <a:ext uri="{FF2B5EF4-FFF2-40B4-BE49-F238E27FC236}">
                <a16:creationId xmlns:a16="http://schemas.microsoft.com/office/drawing/2014/main" id="{7A12BFC1-1047-994A-99C8-AE0A77DB6797}"/>
              </a:ext>
            </a:extLst>
          </p:cNvPr>
          <p:cNvSpPr txBox="1"/>
          <p:nvPr userDrawn="1"/>
        </p:nvSpPr>
        <p:spPr>
          <a:xfrm>
            <a:off x="3364523" y="-39858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0871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10.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1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6" Type="http://schemas.openxmlformats.org/officeDocument/2006/relationships/image" Target="../media/image46.png"/><Relationship Id="rId1" Type="http://schemas.openxmlformats.org/officeDocument/2006/relationships/tags" Target="../tags/tag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80.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9.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851" y="439879"/>
            <a:ext cx="10410737" cy="1938992"/>
          </a:xfrm>
          <a:prstGeom prst="rect">
            <a:avLst/>
          </a:prstGeom>
        </p:spPr>
        <p:txBody>
          <a:bodyPr wrap="square">
            <a:spAutoFit/>
          </a:bodyPr>
          <a:lstStyle/>
          <a:p>
            <a:pPr algn="ctr" hangingPunct="0">
              <a:spcBef>
                <a:spcPts val="3800"/>
              </a:spcBef>
            </a:pPr>
            <a:r>
              <a:rPr lang="en-US" sz="4000" b="1" kern="700" cap="all" dirty="0">
                <a:latin typeface="Arial" panose="020B0604020202020204" pitchFamily="34" charset="0"/>
                <a:ea typeface="Times New Roman" panose="02020603050405020304" pitchFamily="18" charset="0"/>
                <a:cs typeface="Times New Roman" panose="02020603050405020304" pitchFamily="18" charset="0"/>
              </a:rPr>
              <a:t>Design Embedding: Representation Learning of Design Thinking to Cluster Design Behaviors </a:t>
            </a:r>
            <a:endParaRPr lang="en-US" sz="4000" b="1" kern="700" cap="all"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3225" y="5326683"/>
            <a:ext cx="722103" cy="734138"/>
          </a:xfrm>
          <a:prstGeom prst="rect">
            <a:avLst/>
          </a:prstGeom>
        </p:spPr>
      </p:pic>
      <p:sp>
        <p:nvSpPr>
          <p:cNvPr id="4" name="Rectangle 3"/>
          <p:cNvSpPr/>
          <p:nvPr/>
        </p:nvSpPr>
        <p:spPr>
          <a:xfrm>
            <a:off x="9630425" y="5991060"/>
            <a:ext cx="2587705"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245F4A"/>
                </a:solidFill>
              </a:rPr>
              <a:t>SIDI LAB | DISCOVER MORE</a:t>
            </a:r>
          </a:p>
        </p:txBody>
      </p:sp>
      <p:sp>
        <p:nvSpPr>
          <p:cNvPr id="5" name="Subtitle 2">
            <a:extLst>
              <a:ext uri="{FF2B5EF4-FFF2-40B4-BE49-F238E27FC236}">
                <a16:creationId xmlns:a16="http://schemas.microsoft.com/office/drawing/2014/main" id="{D76B80D4-F1DA-8048-83EC-E66A219D4C52}"/>
              </a:ext>
            </a:extLst>
          </p:cNvPr>
          <p:cNvSpPr txBox="1">
            <a:spLocks/>
          </p:cNvSpPr>
          <p:nvPr/>
        </p:nvSpPr>
        <p:spPr>
          <a:xfrm>
            <a:off x="3419475" y="5290185"/>
            <a:ext cx="6858000" cy="34429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a:solidFill>
                  <a:srgbClr val="245F4A"/>
                </a:solidFill>
                <a:latin typeface="Arial" panose="020B0604020202020204" pitchFamily="34" charset="0"/>
                <a:cs typeface="Arial" panose="020B0604020202020204" pitchFamily="34" charset="0"/>
              </a:rPr>
              <a:t>Date: </a:t>
            </a:r>
            <a:r>
              <a:rPr lang="en-US" sz="1600" i="1" dirty="0" smtClean="0">
                <a:solidFill>
                  <a:srgbClr val="245F4A"/>
                </a:solidFill>
                <a:latin typeface="Arial" panose="020B0604020202020204" pitchFamily="34" charset="0"/>
                <a:cs typeface="Arial" panose="020B0604020202020204" pitchFamily="34" charset="0"/>
              </a:rPr>
              <a:t>19</a:t>
            </a:r>
            <a:r>
              <a:rPr lang="en-US" sz="1600" i="1" baseline="30000" dirty="0" smtClean="0">
                <a:solidFill>
                  <a:srgbClr val="245F4A"/>
                </a:solidFill>
                <a:latin typeface="Arial" panose="020B0604020202020204" pitchFamily="34" charset="0"/>
                <a:cs typeface="Arial" panose="020B0604020202020204" pitchFamily="34" charset="0"/>
              </a:rPr>
              <a:t>th</a:t>
            </a:r>
            <a:r>
              <a:rPr lang="en-US" sz="1600" i="1" dirty="0" smtClean="0">
                <a:solidFill>
                  <a:srgbClr val="245F4A"/>
                </a:solidFill>
                <a:latin typeface="Arial" panose="020B0604020202020204" pitchFamily="34" charset="0"/>
                <a:cs typeface="Arial" panose="020B0604020202020204" pitchFamily="34" charset="0"/>
              </a:rPr>
              <a:t> </a:t>
            </a:r>
            <a:r>
              <a:rPr lang="en-US" sz="1600" i="1" dirty="0">
                <a:solidFill>
                  <a:srgbClr val="245F4A"/>
                </a:solidFill>
                <a:latin typeface="Arial" panose="020B0604020202020204" pitchFamily="34" charset="0"/>
                <a:cs typeface="Arial" panose="020B0604020202020204" pitchFamily="34" charset="0"/>
              </a:rPr>
              <a:t>August, </a:t>
            </a:r>
            <a:r>
              <a:rPr lang="en-US" sz="1600" i="1" dirty="0" smtClean="0">
                <a:solidFill>
                  <a:srgbClr val="245F4A"/>
                </a:solidFill>
                <a:latin typeface="Arial" panose="020B0604020202020204" pitchFamily="34" charset="0"/>
                <a:cs typeface="Arial" panose="020B0604020202020204" pitchFamily="34" charset="0"/>
              </a:rPr>
              <a:t>2019</a:t>
            </a:r>
            <a:endParaRPr lang="en-US" sz="1600" i="1" dirty="0">
              <a:solidFill>
                <a:srgbClr val="245F4A"/>
              </a:solidFill>
              <a:latin typeface="Arial" panose="020B0604020202020204" pitchFamily="34" charset="0"/>
              <a:cs typeface="Arial" panose="020B0604020202020204" pitchFamily="34" charset="0"/>
            </a:endParaRPr>
          </a:p>
        </p:txBody>
      </p:sp>
      <p:sp>
        <p:nvSpPr>
          <p:cNvPr id="6" name="TextBox 1"/>
          <p:cNvSpPr txBox="1"/>
          <p:nvPr/>
        </p:nvSpPr>
        <p:spPr>
          <a:xfrm>
            <a:off x="3133725" y="2366255"/>
            <a:ext cx="7429500" cy="424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a:lnSpc>
                <a:spcPct val="90000"/>
              </a:lnSpc>
              <a:buClr>
                <a:srgbClr val="D15A3E">
                  <a:lumMod val="75000"/>
                </a:srgbClr>
              </a:buClr>
              <a:buSzPct val="100000"/>
              <a:defRPr/>
            </a:pPr>
            <a:r>
              <a:rPr lang="en-US" sz="2400" dirty="0">
                <a:solidFill>
                  <a:srgbClr val="245F4A"/>
                </a:solidFill>
                <a:latin typeface="Arial" panose="020B0604020202020204" pitchFamily="34" charset="0"/>
                <a:cs typeface="Arial" panose="020B0604020202020204" pitchFamily="34" charset="0"/>
              </a:rPr>
              <a:t>Molla Hafizur </a:t>
            </a:r>
            <a:r>
              <a:rPr lang="en-US" sz="2400" dirty="0" smtClean="0">
                <a:solidFill>
                  <a:srgbClr val="245F4A"/>
                </a:solidFill>
                <a:latin typeface="Arial" panose="020B0604020202020204" pitchFamily="34" charset="0"/>
                <a:cs typeface="Arial" panose="020B0604020202020204" pitchFamily="34" charset="0"/>
              </a:rPr>
              <a:t>Rahman</a:t>
            </a:r>
            <a:r>
              <a:rPr lang="en-US" sz="2400" baseline="30000" dirty="0" smtClean="0">
                <a:solidFill>
                  <a:srgbClr val="245F4A"/>
                </a:solidFill>
                <a:latin typeface="Arial" panose="020B0604020202020204" pitchFamily="34" charset="0"/>
                <a:cs typeface="Arial" panose="020B0604020202020204" pitchFamily="34" charset="0"/>
              </a:rPr>
              <a:t>1</a:t>
            </a:r>
            <a:r>
              <a:rPr lang="en-US" sz="2400" dirty="0" smtClean="0">
                <a:solidFill>
                  <a:srgbClr val="245F4A"/>
                </a:solidFill>
                <a:latin typeface="Arial" panose="020B0604020202020204" pitchFamily="34" charset="0"/>
                <a:cs typeface="Arial" panose="020B0604020202020204" pitchFamily="34" charset="0"/>
              </a:rPr>
              <a:t>, </a:t>
            </a:r>
            <a:r>
              <a:rPr lang="en-US" sz="2400" dirty="0">
                <a:solidFill>
                  <a:srgbClr val="245F4A"/>
                </a:solidFill>
                <a:latin typeface="Arial" panose="020B0604020202020204" pitchFamily="34" charset="0"/>
                <a:cs typeface="Arial" panose="020B0604020202020204" pitchFamily="34" charset="0"/>
              </a:rPr>
              <a:t>Charles </a:t>
            </a:r>
            <a:r>
              <a:rPr lang="en-US" sz="2400" dirty="0" smtClean="0">
                <a:solidFill>
                  <a:srgbClr val="245F4A"/>
                </a:solidFill>
                <a:latin typeface="Arial" panose="020B0604020202020204" pitchFamily="34" charset="0"/>
                <a:cs typeface="Arial" panose="020B0604020202020204" pitchFamily="34" charset="0"/>
              </a:rPr>
              <a:t>Xie</a:t>
            </a:r>
            <a:r>
              <a:rPr lang="en-US" sz="2400" baseline="30000" dirty="0" smtClean="0">
                <a:solidFill>
                  <a:srgbClr val="245F4A"/>
                </a:solidFill>
                <a:latin typeface="Arial" panose="020B0604020202020204" pitchFamily="34" charset="0"/>
                <a:cs typeface="Arial" panose="020B0604020202020204" pitchFamily="34" charset="0"/>
              </a:rPr>
              <a:t>2</a:t>
            </a:r>
            <a:r>
              <a:rPr lang="en-US" sz="2400" dirty="0" smtClean="0">
                <a:solidFill>
                  <a:srgbClr val="245F4A"/>
                </a:solidFill>
                <a:latin typeface="Arial" panose="020B0604020202020204" pitchFamily="34" charset="0"/>
                <a:cs typeface="Arial" panose="020B0604020202020204" pitchFamily="34" charset="0"/>
              </a:rPr>
              <a:t>, </a:t>
            </a:r>
            <a:r>
              <a:rPr lang="en-US" sz="2400" dirty="0" err="1">
                <a:solidFill>
                  <a:srgbClr val="245F4A"/>
                </a:solidFill>
                <a:latin typeface="Arial" panose="020B0604020202020204" pitchFamily="34" charset="0"/>
                <a:cs typeface="Arial" panose="020B0604020202020204" pitchFamily="34" charset="0"/>
              </a:rPr>
              <a:t>Zhenghui</a:t>
            </a:r>
            <a:r>
              <a:rPr lang="en-US" sz="2400" dirty="0">
                <a:solidFill>
                  <a:srgbClr val="245F4A"/>
                </a:solidFill>
                <a:latin typeface="Arial" panose="020B0604020202020204" pitchFamily="34" charset="0"/>
                <a:cs typeface="Arial" panose="020B0604020202020204" pitchFamily="34" charset="0"/>
              </a:rPr>
              <a:t> </a:t>
            </a:r>
            <a:r>
              <a:rPr lang="en-US" sz="2400" dirty="0" smtClean="0">
                <a:solidFill>
                  <a:srgbClr val="245F4A"/>
                </a:solidFill>
                <a:latin typeface="Arial" panose="020B0604020202020204" pitchFamily="34" charset="0"/>
                <a:cs typeface="Arial" panose="020B0604020202020204" pitchFamily="34" charset="0"/>
              </a:rPr>
              <a:t>Sha</a:t>
            </a:r>
            <a:r>
              <a:rPr lang="en-US" sz="2400" baseline="30000" dirty="0" smtClean="0">
                <a:solidFill>
                  <a:srgbClr val="245F4A"/>
                </a:solidFill>
                <a:latin typeface="Arial" panose="020B0604020202020204" pitchFamily="34" charset="0"/>
                <a:cs typeface="Arial" panose="020B0604020202020204" pitchFamily="34" charset="0"/>
              </a:rPr>
              <a:t>1</a:t>
            </a:r>
            <a:endParaRPr lang="en-US" sz="2400" dirty="0">
              <a:solidFill>
                <a:srgbClr val="245F4A"/>
              </a:solidFill>
              <a:latin typeface="Arial" panose="020B0604020202020204" pitchFamily="34" charset="0"/>
              <a:cs typeface="Arial" panose="020B0604020202020204" pitchFamily="34" charset="0"/>
            </a:endParaRPr>
          </a:p>
        </p:txBody>
      </p:sp>
      <p:sp>
        <p:nvSpPr>
          <p:cNvPr id="7" name="Rectangle 6"/>
          <p:cNvSpPr/>
          <p:nvPr/>
        </p:nvSpPr>
        <p:spPr>
          <a:xfrm>
            <a:off x="4192590" y="2890019"/>
            <a:ext cx="504825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14377">
              <a:lnSpc>
                <a:spcPct val="90000"/>
              </a:lnSpc>
              <a:buClr>
                <a:srgbClr val="D15A3E">
                  <a:lumMod val="75000"/>
                </a:srgbClr>
              </a:buClr>
              <a:buSzPct val="100000"/>
              <a:defRPr/>
            </a:pPr>
            <a:r>
              <a:rPr lang="en-US" sz="2000" baseline="30000" dirty="0" smtClean="0">
                <a:solidFill>
                  <a:srgbClr val="245F4A"/>
                </a:solidFill>
                <a:latin typeface="Arial" panose="020B0604020202020204" pitchFamily="34" charset="0"/>
                <a:cs typeface="Arial" panose="020B0604020202020204" pitchFamily="34" charset="0"/>
              </a:rPr>
              <a:t>1</a:t>
            </a:r>
            <a:r>
              <a:rPr lang="en-US" sz="2000" dirty="0" smtClean="0">
                <a:solidFill>
                  <a:srgbClr val="245F4A"/>
                </a:solidFill>
                <a:latin typeface="Arial" panose="020B0604020202020204" pitchFamily="34" charset="0"/>
                <a:cs typeface="Arial" panose="020B0604020202020204" pitchFamily="34" charset="0"/>
              </a:rPr>
              <a:t>Department </a:t>
            </a:r>
            <a:r>
              <a:rPr lang="en-US" sz="2000" dirty="0">
                <a:solidFill>
                  <a:srgbClr val="245F4A"/>
                </a:solidFill>
                <a:latin typeface="Arial" panose="020B0604020202020204" pitchFamily="34" charset="0"/>
                <a:cs typeface="Arial" panose="020B0604020202020204" pitchFamily="34" charset="0"/>
              </a:rPr>
              <a:t>of Mechanical Engineering </a:t>
            </a:r>
          </a:p>
          <a:p>
            <a:pPr lvl="0" algn="ctr" defTabSz="914377">
              <a:lnSpc>
                <a:spcPct val="90000"/>
              </a:lnSpc>
              <a:buClr>
                <a:srgbClr val="D15A3E">
                  <a:lumMod val="75000"/>
                </a:srgbClr>
              </a:buClr>
              <a:buSzPct val="100000"/>
              <a:defRPr/>
            </a:pPr>
            <a:r>
              <a:rPr lang="en-US" sz="2000" dirty="0">
                <a:solidFill>
                  <a:srgbClr val="245F4A"/>
                </a:solidFill>
                <a:latin typeface="Arial" panose="020B0604020202020204" pitchFamily="34" charset="0"/>
                <a:cs typeface="Arial" panose="020B0604020202020204" pitchFamily="34" charset="0"/>
              </a:rPr>
              <a:t>University of Arkansas, Fayetteville, AR</a:t>
            </a:r>
            <a:endParaRPr lang="en-US" sz="2400" dirty="0">
              <a:solidFill>
                <a:srgbClr val="245F4A"/>
              </a:solidFill>
              <a:latin typeface="Arial" panose="020B0604020202020204" pitchFamily="34" charset="0"/>
              <a:cs typeface="Arial" panose="020B0604020202020204" pitchFamily="34" charset="0"/>
            </a:endParaRPr>
          </a:p>
        </p:txBody>
      </p:sp>
      <p:sp>
        <p:nvSpPr>
          <p:cNvPr id="8" name="Rectangle 7"/>
          <p:cNvSpPr/>
          <p:nvPr/>
        </p:nvSpPr>
        <p:spPr>
          <a:xfrm>
            <a:off x="4430715" y="3690537"/>
            <a:ext cx="4572000" cy="707886"/>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aseline="30000" dirty="0" smtClean="0">
                <a:solidFill>
                  <a:srgbClr val="245F4A"/>
                </a:solidFill>
                <a:latin typeface="Arial" panose="020B0604020202020204" pitchFamily="34" charset="0"/>
                <a:cs typeface="Arial" panose="020B0604020202020204" pitchFamily="34" charset="0"/>
              </a:rPr>
              <a:t>2</a:t>
            </a:r>
            <a:r>
              <a:rPr lang="en-US" sz="2000" dirty="0" smtClean="0">
                <a:solidFill>
                  <a:srgbClr val="245F4A"/>
                </a:solidFill>
                <a:latin typeface="Arial" panose="020B0604020202020204" pitchFamily="34" charset="0"/>
                <a:cs typeface="Arial" panose="020B0604020202020204" pitchFamily="34" charset="0"/>
              </a:rPr>
              <a:t>Institute for Future Intelligence</a:t>
            </a:r>
            <a:r>
              <a:rPr lang="en-US" sz="2000" dirty="0">
                <a:solidFill>
                  <a:srgbClr val="245F4A"/>
                </a:solidFill>
                <a:latin typeface="Arial" panose="020B0604020202020204" pitchFamily="34" charset="0"/>
                <a:cs typeface="Arial" panose="020B0604020202020204" pitchFamily="34" charset="0"/>
              </a:rPr>
              <a:t/>
            </a:r>
            <a:br>
              <a:rPr lang="en-US" sz="2000" dirty="0">
                <a:solidFill>
                  <a:srgbClr val="245F4A"/>
                </a:solidFill>
                <a:latin typeface="Arial" panose="020B0604020202020204" pitchFamily="34" charset="0"/>
                <a:cs typeface="Arial" panose="020B0604020202020204" pitchFamily="34" charset="0"/>
              </a:rPr>
            </a:br>
            <a:r>
              <a:rPr lang="en-US" sz="2000" dirty="0" smtClean="0">
                <a:solidFill>
                  <a:srgbClr val="245F4A"/>
                </a:solidFill>
                <a:latin typeface="Arial" panose="020B0604020202020204" pitchFamily="34" charset="0"/>
                <a:cs typeface="Arial" panose="020B0604020202020204" pitchFamily="34" charset="0"/>
              </a:rPr>
              <a:t>Natick, </a:t>
            </a:r>
            <a:r>
              <a:rPr lang="en-US" sz="2000" dirty="0">
                <a:solidFill>
                  <a:srgbClr val="245F4A"/>
                </a:solidFill>
                <a:latin typeface="Arial" panose="020B0604020202020204" pitchFamily="34" charset="0"/>
                <a:cs typeface="Arial" panose="020B0604020202020204" pitchFamily="34" charset="0"/>
              </a:rPr>
              <a:t>MA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851" y="5326683"/>
            <a:ext cx="1247775" cy="948471"/>
          </a:xfrm>
          <a:prstGeom prst="rect">
            <a:avLst/>
          </a:prstGeom>
        </p:spPr>
      </p:pic>
      <p:sp>
        <p:nvSpPr>
          <p:cNvPr id="10" name="Slide Number Placeholder 9"/>
          <p:cNvSpPr>
            <a:spLocks noGrp="1"/>
          </p:cNvSpPr>
          <p:nvPr>
            <p:ph type="sldNum" sz="quarter" idx="12"/>
          </p:nvPr>
        </p:nvSpPr>
        <p:spPr/>
        <p:txBody>
          <a:bodyPr/>
          <a:lstStyle/>
          <a:p>
            <a:fld id="{BFD2CDEF-EBF7-A24C-97CC-57BDAB189928}" type="slidenum">
              <a:rPr lang="en-US" smtClean="0"/>
              <a:pPr/>
              <a:t>1</a:t>
            </a:fld>
            <a:endParaRPr lang="en-US" dirty="0"/>
          </a:p>
        </p:txBody>
      </p:sp>
      <p:sp>
        <p:nvSpPr>
          <p:cNvPr id="11" name="Rectangle 10"/>
          <p:cNvSpPr/>
          <p:nvPr/>
        </p:nvSpPr>
        <p:spPr>
          <a:xfrm>
            <a:off x="2553922" y="4988129"/>
            <a:ext cx="8798655" cy="338554"/>
          </a:xfrm>
          <a:prstGeom prst="rect">
            <a:avLst/>
          </a:prstGeom>
        </p:spPr>
        <p:txBody>
          <a:bodyPr wrap="square">
            <a:spAutoFit/>
          </a:bodyPr>
          <a:lstStyle/>
          <a:p>
            <a:r>
              <a:rPr lang="en-US" sz="1600" b="1" dirty="0">
                <a:solidFill>
                  <a:srgbClr val="245F4A"/>
                </a:solidFill>
                <a:latin typeface="Tahoma" panose="020B0604030504040204" pitchFamily="34" charset="0"/>
                <a:ea typeface="Tahoma" panose="020B0604030504040204" pitchFamily="34" charset="0"/>
                <a:cs typeface="Tahoma" panose="020B0604030504040204" pitchFamily="34" charset="0"/>
              </a:rPr>
              <a:t>Design Theory</a:t>
            </a:r>
            <a:r>
              <a:rPr lang="en-US" sz="1600" dirty="0">
                <a:solidFill>
                  <a:srgbClr val="245F4A"/>
                </a:solidFill>
                <a:latin typeface="Tahoma" panose="020B0604030504040204" pitchFamily="34" charset="0"/>
                <a:ea typeface="Tahoma" panose="020B0604030504040204" pitchFamily="34" charset="0"/>
                <a:cs typeface="Tahoma" panose="020B0604030504040204" pitchFamily="34" charset="0"/>
              </a:rPr>
              <a:t>: New Models, Constructs, and Explanations; New Impacting Trends Impacting</a:t>
            </a:r>
          </a:p>
        </p:txBody>
      </p:sp>
      <p:sp>
        <p:nvSpPr>
          <p:cNvPr id="12" name="Rectangle 11"/>
          <p:cNvSpPr/>
          <p:nvPr/>
        </p:nvSpPr>
        <p:spPr>
          <a:xfrm>
            <a:off x="2553921" y="4675385"/>
            <a:ext cx="8798655" cy="338554"/>
          </a:xfrm>
          <a:prstGeom prst="rect">
            <a:avLst/>
          </a:prstGeom>
        </p:spPr>
        <p:txBody>
          <a:bodyPr wrap="square">
            <a:spAutoFit/>
          </a:bodyPr>
          <a:lstStyle/>
          <a:p>
            <a:pPr algn="ctr"/>
            <a:r>
              <a:rPr lang="en-US" sz="1600" b="1" dirty="0" smtClean="0">
                <a:solidFill>
                  <a:srgbClr val="245F4A"/>
                </a:solidFill>
                <a:latin typeface="Tahoma" panose="020B0604030504040204" pitchFamily="34" charset="0"/>
                <a:ea typeface="Tahoma" panose="020B0604030504040204" pitchFamily="34" charset="0"/>
                <a:cs typeface="Tahoma" panose="020B0604030504040204" pitchFamily="34" charset="0"/>
              </a:rPr>
              <a:t>Session: </a:t>
            </a:r>
            <a:endParaRPr lang="en-US" sz="1600" b="1"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8984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771465" y="4862699"/>
            <a:ext cx="2743200" cy="365125"/>
          </a:xfrm>
        </p:spPr>
        <p:txBody>
          <a:bodyPr/>
          <a:lstStyle/>
          <a:p>
            <a:fld id="{E31375A4-56A4-47D6-9801-1991572033F7}" type="slidenum">
              <a:rPr lang="en-US" smtClean="0"/>
              <a:t>10</a:t>
            </a:fld>
            <a:endParaRPr lang="en-US"/>
          </a:p>
        </p:txBody>
      </p:sp>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10274160"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Contextual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33" name="Rectangle 32"/>
          <p:cNvSpPr/>
          <p:nvPr/>
        </p:nvSpPr>
        <p:spPr>
          <a:xfrm>
            <a:off x="4773678" y="2418036"/>
            <a:ext cx="253219" cy="260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Rectangle 33"/>
          <p:cNvSpPr/>
          <p:nvPr/>
        </p:nvSpPr>
        <p:spPr>
          <a:xfrm>
            <a:off x="4773678" y="2767383"/>
            <a:ext cx="253219" cy="260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Rectangle 34"/>
          <p:cNvSpPr/>
          <p:nvPr/>
        </p:nvSpPr>
        <p:spPr>
          <a:xfrm>
            <a:off x="4773678" y="3121418"/>
            <a:ext cx="253219" cy="260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Rectangle 35"/>
          <p:cNvSpPr/>
          <p:nvPr/>
        </p:nvSpPr>
        <p:spPr>
          <a:xfrm>
            <a:off x="4773677" y="3469370"/>
            <a:ext cx="253219" cy="260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7" name="Rectangle 36"/>
          <p:cNvSpPr/>
          <p:nvPr/>
        </p:nvSpPr>
        <p:spPr>
          <a:xfrm>
            <a:off x="4771069" y="4078017"/>
            <a:ext cx="255827" cy="2606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Times New Roman" panose="02020603050405020304" pitchFamily="18" charset="0"/>
              <a:cs typeface="Times New Roman" panose="02020603050405020304" pitchFamily="18" charset="0"/>
            </a:endParaRPr>
          </a:p>
        </p:txBody>
      </p:sp>
      <p:cxnSp>
        <p:nvCxnSpPr>
          <p:cNvPr id="38" name="Straight Arrow Connector 37"/>
          <p:cNvCxnSpPr>
            <a:stCxn id="33" idx="3"/>
          </p:cNvCxnSpPr>
          <p:nvPr/>
        </p:nvCxnSpPr>
        <p:spPr>
          <a:xfrm>
            <a:off x="5026897" y="2548383"/>
            <a:ext cx="703384" cy="5730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38"/>
          <p:cNvCxnSpPr/>
          <p:nvPr/>
        </p:nvCxnSpPr>
        <p:spPr>
          <a:xfrm flipV="1">
            <a:off x="5026896" y="3139223"/>
            <a:ext cx="717453" cy="4604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p:cNvCxnSpPr>
            <a:stCxn id="35" idx="3"/>
          </p:cNvCxnSpPr>
          <p:nvPr/>
        </p:nvCxnSpPr>
        <p:spPr>
          <a:xfrm flipV="1">
            <a:off x="5026897" y="3121418"/>
            <a:ext cx="703384" cy="1303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a:stCxn id="34" idx="3"/>
          </p:cNvCxnSpPr>
          <p:nvPr/>
        </p:nvCxnSpPr>
        <p:spPr>
          <a:xfrm>
            <a:off x="5026897" y="2897730"/>
            <a:ext cx="710418" cy="21760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a:stCxn id="37" idx="3"/>
          </p:cNvCxnSpPr>
          <p:nvPr/>
        </p:nvCxnSpPr>
        <p:spPr>
          <a:xfrm flipV="1">
            <a:off x="5026896" y="3817322"/>
            <a:ext cx="696352" cy="391042"/>
          </a:xfrm>
          <a:prstGeom prst="straightConnector1">
            <a:avLst/>
          </a:prstGeom>
          <a:ln>
            <a:solidFill>
              <a:srgbClr val="FFC000"/>
            </a:solidFill>
            <a:tailEnd type="triangle"/>
          </a:ln>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a:xfrm>
            <a:off x="5723248" y="3139223"/>
            <a:ext cx="0" cy="678099"/>
          </a:xfrm>
          <a:prstGeom prst="line">
            <a:avLst/>
          </a:prstGeom>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flipV="1">
            <a:off x="5716216" y="3464682"/>
            <a:ext cx="647112" cy="46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8" name="Oval 47"/>
          <p:cNvSpPr/>
          <p:nvPr/>
        </p:nvSpPr>
        <p:spPr>
          <a:xfrm>
            <a:off x="6541190" y="2459728"/>
            <a:ext cx="219001" cy="219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Oval 48"/>
          <p:cNvSpPr/>
          <p:nvPr/>
        </p:nvSpPr>
        <p:spPr>
          <a:xfrm>
            <a:off x="6541190" y="2821783"/>
            <a:ext cx="219001" cy="219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0" name="Oval 49"/>
          <p:cNvSpPr/>
          <p:nvPr/>
        </p:nvSpPr>
        <p:spPr>
          <a:xfrm>
            <a:off x="6541190" y="3186591"/>
            <a:ext cx="219001" cy="219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Oval 50"/>
          <p:cNvSpPr/>
          <p:nvPr/>
        </p:nvSpPr>
        <p:spPr>
          <a:xfrm>
            <a:off x="6541190" y="3551399"/>
            <a:ext cx="219001" cy="219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Oval 51"/>
          <p:cNvSpPr/>
          <p:nvPr/>
        </p:nvSpPr>
        <p:spPr>
          <a:xfrm>
            <a:off x="6541190" y="4119709"/>
            <a:ext cx="219001" cy="219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Rectangle 52"/>
          <p:cNvSpPr/>
          <p:nvPr/>
        </p:nvSpPr>
        <p:spPr>
          <a:xfrm>
            <a:off x="7583150" y="3299828"/>
            <a:ext cx="253219" cy="260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54" name="Straight Arrow Connector 53"/>
          <p:cNvCxnSpPr/>
          <p:nvPr/>
        </p:nvCxnSpPr>
        <p:spPr>
          <a:xfrm flipV="1">
            <a:off x="6848115" y="3430174"/>
            <a:ext cx="647112" cy="46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55" name="TextBox 54"/>
              <p:cNvSpPr txBox="1"/>
              <p:nvPr/>
            </p:nvSpPr>
            <p:spPr>
              <a:xfrm>
                <a:off x="4313872" y="2384736"/>
                <a:ext cx="3772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𝑎</m:t>
                          </m:r>
                        </m:e>
                        <m:sub>
                          <m:r>
                            <a:rPr lang="en-US" sz="1200" i="1" dirty="0">
                              <a:latin typeface="Cambria Math" panose="02040503050406030204" pitchFamily="18" charset="0"/>
                            </a:rPr>
                            <m:t>𝑡</m:t>
                          </m:r>
                          <m:r>
                            <a:rPr lang="en-US" sz="1200" i="1" dirty="0">
                              <a:latin typeface="Cambria Math" panose="02040503050406030204" pitchFamily="18" charset="0"/>
                            </a:rPr>
                            <m:t>−2</m:t>
                          </m:r>
                          <m:r>
                            <m:rPr>
                              <m:nor/>
                            </m:rPr>
                            <a:rPr lang="en-US" sz="1200" dirty="0">
                              <a:latin typeface="Times New Roman" panose="02020603050405020304" pitchFamily="18" charset="0"/>
                              <a:cs typeface="Times New Roman" panose="02020603050405020304" pitchFamily="18" charset="0"/>
                            </a:rPr>
                            <m:t> </m:t>
                          </m:r>
                        </m:sub>
                      </m:sSub>
                    </m:oMath>
                  </m:oMathPara>
                </a14:m>
                <a:endParaRPr lang="en-US" sz="1200" dirty="0">
                  <a:latin typeface="Times New Roman" panose="02020603050405020304" pitchFamily="18" charset="0"/>
                  <a:cs typeface="Times New Roman" panose="02020603050405020304" pitchFamily="18" charset="0"/>
                </a:endParaRPr>
              </a:p>
            </p:txBody>
          </p:sp>
        </mc:Choice>
        <mc:Fallback>
          <p:sp>
            <p:nvSpPr>
              <p:cNvPr id="55" name="TextBox 54"/>
              <p:cNvSpPr txBox="1">
                <a:spLocks noRot="1" noChangeAspect="1" noMove="1" noResize="1" noEditPoints="1" noAdjustHandles="1" noChangeArrowheads="1" noChangeShapeType="1" noTextEdit="1"/>
              </p:cNvSpPr>
              <p:nvPr/>
            </p:nvSpPr>
            <p:spPr>
              <a:xfrm>
                <a:off x="4313872" y="2384736"/>
                <a:ext cx="377263" cy="276999"/>
              </a:xfrm>
              <a:prstGeom prst="rect">
                <a:avLst/>
              </a:prstGeom>
              <a:blipFill>
                <a:blip r:embed="rId4"/>
                <a:stretch>
                  <a:fillRect r="-9677"/>
                </a:stretch>
              </a:blipFill>
            </p:spPr>
            <p:txBody>
              <a:bodyPr/>
              <a:lstStyle/>
              <a:p>
                <a:r>
                  <a:rPr lang="en-US">
                    <a:noFill/>
                  </a:rPr>
                  <a:t> </a:t>
                </a:r>
              </a:p>
            </p:txBody>
          </p:sp>
        </mc:Fallback>
      </mc:AlternateContent>
      <p:sp>
        <p:nvSpPr>
          <p:cNvPr id="56" name="TextBox 55"/>
          <p:cNvSpPr txBox="1"/>
          <p:nvPr/>
        </p:nvSpPr>
        <p:spPr>
          <a:xfrm>
            <a:off x="3824184" y="4061711"/>
            <a:ext cx="1052143"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Sequence ID</a:t>
            </a:r>
            <a:endParaRPr 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7" name="TextBox 56"/>
              <p:cNvSpPr txBox="1"/>
              <p:nvPr/>
            </p:nvSpPr>
            <p:spPr>
              <a:xfrm>
                <a:off x="5301919" y="2384736"/>
                <a:ext cx="900375" cy="438582"/>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W</a:t>
                </a:r>
              </a:p>
              <a:p>
                <a:r>
                  <a:rPr lang="en-US" sz="1050" dirty="0" smtClean="0">
                    <a:latin typeface="Times New Roman" panose="02020603050405020304" pitchFamily="18" charset="0"/>
                    <a:cs typeface="Times New Roman" panose="02020603050405020304" pitchFamily="18" charset="0"/>
                  </a:rPr>
                  <a:t>V </a:t>
                </a:r>
                <a14:m>
                  <m:oMath xmlns:m="http://schemas.openxmlformats.org/officeDocument/2006/math">
                    <m:r>
                      <a:rPr lang="en-US" sz="105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1050" dirty="0" smtClean="0">
                    <a:latin typeface="Times New Roman" panose="02020603050405020304" pitchFamily="18" charset="0"/>
                    <a:cs typeface="Times New Roman" panose="02020603050405020304" pitchFamily="18" charset="0"/>
                  </a:rPr>
                  <a:t> N</a:t>
                </a:r>
                <a:endParaRPr lang="en-US" sz="1050" dirty="0">
                  <a:latin typeface="Times New Roman" panose="02020603050405020304" pitchFamily="18" charset="0"/>
                  <a:cs typeface="Times New Roman" panose="02020603050405020304" pitchFamily="18" charset="0"/>
                </a:endParaRPr>
              </a:p>
            </p:txBody>
          </p:sp>
        </mc:Choice>
        <mc:Fallback>
          <p:sp>
            <p:nvSpPr>
              <p:cNvPr id="57" name="TextBox 56"/>
              <p:cNvSpPr txBox="1">
                <a:spLocks noRot="1" noChangeAspect="1" noMove="1" noResize="1" noEditPoints="1" noAdjustHandles="1" noChangeArrowheads="1" noChangeShapeType="1" noTextEdit="1"/>
              </p:cNvSpPr>
              <p:nvPr/>
            </p:nvSpPr>
            <p:spPr>
              <a:xfrm>
                <a:off x="5301919" y="2384736"/>
                <a:ext cx="900375" cy="438582"/>
              </a:xfrm>
              <a:prstGeom prst="rect">
                <a:avLst/>
              </a:prstGeom>
              <a:blipFill>
                <a:blip r:embed="rId5"/>
                <a:stretch>
                  <a:fillRect l="-680" b="-69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p:cNvSpPr txBox="1"/>
              <p:nvPr/>
            </p:nvSpPr>
            <p:spPr>
              <a:xfrm>
                <a:off x="5387010" y="3904581"/>
                <a:ext cx="688872" cy="642099"/>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D</a:t>
                </a:r>
              </a:p>
              <a:p>
                <a:r>
                  <a:rPr lang="en-US" sz="1200" dirty="0" smtClean="0">
                    <a:latin typeface="Times New Roman" panose="02020603050405020304" pitchFamily="18" charset="0"/>
                    <a:cs typeface="Times New Roman" panose="02020603050405020304" pitchFamily="18" charset="0"/>
                  </a:rPr>
                  <a:t> M </a:t>
                </a:r>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200" dirty="0" smtClean="0">
                    <a:latin typeface="Times New Roman" panose="02020603050405020304" pitchFamily="18" charset="0"/>
                    <a:cs typeface="Times New Roman" panose="02020603050405020304" pitchFamily="18" charset="0"/>
                  </a:rPr>
                  <a:t> n</a:t>
                </a:r>
                <a:endParaRPr lang="en-US" sz="1200" dirty="0">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5387010" y="3904581"/>
                <a:ext cx="688872" cy="642099"/>
              </a:xfrm>
              <a:prstGeom prst="rect">
                <a:avLst/>
              </a:prstGeom>
              <a:blipFill>
                <a:blip r:embed="rId6"/>
                <a:stretch>
                  <a:fillRect l="-885" t="-952"/>
                </a:stretch>
              </a:blipFill>
            </p:spPr>
            <p:txBody>
              <a:bodyPr/>
              <a:lstStyle/>
              <a:p>
                <a:r>
                  <a:rPr lang="en-US">
                    <a:noFill/>
                  </a:rPr>
                  <a:t> </a:t>
                </a:r>
              </a:p>
            </p:txBody>
          </p:sp>
        </mc:Fallback>
      </mc:AlternateContent>
      <p:sp>
        <p:nvSpPr>
          <p:cNvPr id="59" name="TextBox 58"/>
          <p:cNvSpPr txBox="1"/>
          <p:nvPr/>
        </p:nvSpPr>
        <p:spPr>
          <a:xfrm>
            <a:off x="5650932" y="3152066"/>
            <a:ext cx="957558" cy="276999"/>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Concatenate</a:t>
            </a:r>
            <a:endParaRPr lang="en-US" sz="1200" dirty="0">
              <a:latin typeface="Times New Roman" panose="02020603050405020304" pitchFamily="18" charset="0"/>
              <a:cs typeface="Times New Roman" panose="02020603050405020304" pitchFamily="18" charset="0"/>
            </a:endParaRPr>
          </a:p>
        </p:txBody>
      </p:sp>
      <p:sp>
        <p:nvSpPr>
          <p:cNvPr id="60" name="TextBox 59"/>
          <p:cNvSpPr txBox="1"/>
          <p:nvPr/>
        </p:nvSpPr>
        <p:spPr>
          <a:xfrm>
            <a:off x="4350255" y="4519029"/>
            <a:ext cx="1067010" cy="276999"/>
          </a:xfrm>
          <a:prstGeom prst="rect">
            <a:avLst/>
          </a:prstGeom>
          <a:noFill/>
        </p:spPr>
        <p:txBody>
          <a:bodyPr wrap="square" rtlCol="0">
            <a:spAutoFit/>
          </a:bodyPr>
          <a:lstStyle/>
          <a:p>
            <a:r>
              <a:rPr lang="en-US" sz="1200" b="1" dirty="0" smtClean="0">
                <a:latin typeface="Tahoma" panose="020B0604030504040204" pitchFamily="34" charset="0"/>
                <a:ea typeface="Tahoma" panose="020B0604030504040204" pitchFamily="34" charset="0"/>
                <a:cs typeface="Tahoma" panose="020B0604030504040204" pitchFamily="34" charset="0"/>
              </a:rPr>
              <a:t>Input layer</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p:sp>
        <p:nvSpPr>
          <p:cNvPr id="61" name="TextBox 60"/>
          <p:cNvSpPr txBox="1"/>
          <p:nvPr/>
        </p:nvSpPr>
        <p:spPr>
          <a:xfrm>
            <a:off x="5930303" y="4516737"/>
            <a:ext cx="1320641" cy="276999"/>
          </a:xfrm>
          <a:prstGeom prst="rect">
            <a:avLst/>
          </a:prstGeom>
          <a:noFill/>
        </p:spPr>
        <p:txBody>
          <a:bodyPr wrap="square" rtlCol="0">
            <a:spAutoFit/>
          </a:bodyPr>
          <a:lstStyle/>
          <a:p>
            <a:r>
              <a:rPr lang="en-US" sz="1200" b="1" dirty="0" smtClean="0">
                <a:latin typeface="Tahoma" panose="020B0604030504040204" pitchFamily="34" charset="0"/>
                <a:ea typeface="Tahoma" panose="020B0604030504040204" pitchFamily="34" charset="0"/>
                <a:cs typeface="Tahoma" panose="020B0604030504040204" pitchFamily="34" charset="0"/>
              </a:rPr>
              <a:t>Hidden layer</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p:sp>
        <p:nvSpPr>
          <p:cNvPr id="62" name="TextBox 61"/>
          <p:cNvSpPr txBox="1"/>
          <p:nvPr/>
        </p:nvSpPr>
        <p:spPr>
          <a:xfrm>
            <a:off x="7129857" y="4516736"/>
            <a:ext cx="1328759" cy="276999"/>
          </a:xfrm>
          <a:prstGeom prst="rect">
            <a:avLst/>
          </a:prstGeom>
          <a:noFill/>
        </p:spPr>
        <p:txBody>
          <a:bodyPr wrap="square" rtlCol="0">
            <a:spAutoFit/>
          </a:bodyPr>
          <a:lstStyle/>
          <a:p>
            <a:r>
              <a:rPr lang="en-US" sz="1200" b="1" dirty="0" smtClean="0">
                <a:latin typeface="Tahoma" panose="020B0604030504040204" pitchFamily="34" charset="0"/>
                <a:ea typeface="Tahoma" panose="020B0604030504040204" pitchFamily="34" charset="0"/>
                <a:cs typeface="Tahoma" panose="020B0604030504040204" pitchFamily="34" charset="0"/>
              </a:rPr>
              <a:t>Output layer</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63" name="TextBox 62"/>
              <p:cNvSpPr txBox="1"/>
              <p:nvPr/>
            </p:nvSpPr>
            <p:spPr>
              <a:xfrm>
                <a:off x="4313872" y="2760311"/>
                <a:ext cx="377263" cy="286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𝑎</m:t>
                          </m:r>
                        </m:e>
                        <m:sub>
                          <m:r>
                            <a:rPr lang="en-US" sz="1200" i="1" dirty="0">
                              <a:latin typeface="Cambria Math" panose="02040503050406030204" pitchFamily="18" charset="0"/>
                            </a:rPr>
                            <m:t>𝑡</m:t>
                          </m:r>
                          <m:r>
                            <a:rPr lang="en-US" sz="1200" i="1" dirty="0">
                              <a:latin typeface="Cambria Math" panose="02040503050406030204" pitchFamily="18" charset="0"/>
                            </a:rPr>
                            <m:t>−</m:t>
                          </m:r>
                          <m:r>
                            <m:rPr>
                              <m:nor/>
                            </m:rPr>
                            <a:rPr lang="en-US" sz="1200" b="0" i="0" dirty="0" smtClean="0">
                              <a:latin typeface="Times New Roman" panose="02020603050405020304" pitchFamily="18" charset="0"/>
                              <a:cs typeface="Times New Roman" panose="02020603050405020304" pitchFamily="18" charset="0"/>
                            </a:rPr>
                            <m:t>1</m:t>
                          </m:r>
                          <m:r>
                            <m:rPr>
                              <m:nor/>
                            </m:rPr>
                            <a:rPr lang="en-US" sz="1200" dirty="0">
                              <a:latin typeface="Times New Roman" panose="02020603050405020304" pitchFamily="18" charset="0"/>
                              <a:cs typeface="Times New Roman" panose="02020603050405020304" pitchFamily="18" charset="0"/>
                            </a:rPr>
                            <m:t> </m:t>
                          </m:r>
                        </m:sub>
                      </m:sSub>
                    </m:oMath>
                  </m:oMathPara>
                </a14:m>
                <a:endParaRPr lang="en-US" sz="1200" dirty="0">
                  <a:latin typeface="Times New Roman" panose="02020603050405020304" pitchFamily="18" charset="0"/>
                  <a:cs typeface="Times New Roman" panose="02020603050405020304" pitchFamily="18" charset="0"/>
                </a:endParaRPr>
              </a:p>
            </p:txBody>
          </p:sp>
        </mc:Choice>
        <mc:Fallback>
          <p:sp>
            <p:nvSpPr>
              <p:cNvPr id="63" name="TextBox 62"/>
              <p:cNvSpPr txBox="1">
                <a:spLocks noRot="1" noChangeAspect="1" noMove="1" noResize="1" noEditPoints="1" noAdjustHandles="1" noChangeArrowheads="1" noChangeShapeType="1" noTextEdit="1"/>
              </p:cNvSpPr>
              <p:nvPr/>
            </p:nvSpPr>
            <p:spPr>
              <a:xfrm>
                <a:off x="4313872" y="2760311"/>
                <a:ext cx="377263" cy="286425"/>
              </a:xfrm>
              <a:prstGeom prst="rect">
                <a:avLst/>
              </a:prstGeom>
              <a:blipFill>
                <a:blip r:embed="rId7"/>
                <a:stretch>
                  <a:fillRect r="-16129" b="-2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4313872" y="3128653"/>
                <a:ext cx="377263" cy="286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𝑎</m:t>
                          </m:r>
                        </m:e>
                        <m:sub>
                          <m:r>
                            <a:rPr lang="en-US" sz="1200" i="1" dirty="0">
                              <a:latin typeface="Cambria Math" panose="02040503050406030204" pitchFamily="18" charset="0"/>
                            </a:rPr>
                            <m:t>𝑡</m:t>
                          </m:r>
                          <m:r>
                            <m:rPr>
                              <m:nor/>
                            </m:rPr>
                            <a:rPr lang="en-US" sz="1200" b="0" i="0" dirty="0" smtClean="0">
                              <a:latin typeface="Times New Roman" panose="02020603050405020304" pitchFamily="18" charset="0"/>
                              <a:cs typeface="Times New Roman" panose="02020603050405020304" pitchFamily="18" charset="0"/>
                            </a:rPr>
                            <m:t>+1</m:t>
                          </m:r>
                          <m:r>
                            <m:rPr>
                              <m:nor/>
                            </m:rPr>
                            <a:rPr lang="en-US" sz="1200" dirty="0">
                              <a:latin typeface="Times New Roman" panose="02020603050405020304" pitchFamily="18" charset="0"/>
                              <a:cs typeface="Times New Roman" panose="02020603050405020304" pitchFamily="18" charset="0"/>
                            </a:rPr>
                            <m:t> </m:t>
                          </m:r>
                        </m:sub>
                      </m:sSub>
                    </m:oMath>
                  </m:oMathPara>
                </a14:m>
                <a:endParaRPr lang="en-US" sz="1200" dirty="0">
                  <a:latin typeface="Times New Roman" panose="02020603050405020304" pitchFamily="18" charset="0"/>
                  <a:cs typeface="Times New Roman" panose="02020603050405020304" pitchFamily="18" charset="0"/>
                </a:endParaRPr>
              </a:p>
            </p:txBody>
          </p:sp>
        </mc:Choice>
        <mc:Fallback>
          <p:sp>
            <p:nvSpPr>
              <p:cNvPr id="64" name="TextBox 63"/>
              <p:cNvSpPr txBox="1">
                <a:spLocks noRot="1" noChangeAspect="1" noMove="1" noResize="1" noEditPoints="1" noAdjustHandles="1" noChangeArrowheads="1" noChangeShapeType="1" noTextEdit="1"/>
              </p:cNvSpPr>
              <p:nvPr/>
            </p:nvSpPr>
            <p:spPr>
              <a:xfrm>
                <a:off x="4313872" y="3128653"/>
                <a:ext cx="377263" cy="286425"/>
              </a:xfrm>
              <a:prstGeom prst="rect">
                <a:avLst/>
              </a:prstGeom>
              <a:blipFill>
                <a:blip r:embed="rId8"/>
                <a:stretch>
                  <a:fillRect r="-16129" b="-42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4311262" y="3465294"/>
                <a:ext cx="377263"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dirty="0" smtClean="0">
                              <a:latin typeface="Cambria Math" panose="02040503050406030204" pitchFamily="18" charset="0"/>
                            </a:rPr>
                          </m:ctrlPr>
                        </m:sSubPr>
                        <m:e>
                          <m:r>
                            <a:rPr lang="en-US" sz="1200" b="0" i="1" dirty="0" smtClean="0">
                              <a:latin typeface="Cambria Math" panose="02040503050406030204" pitchFamily="18" charset="0"/>
                            </a:rPr>
                            <m:t>𝑎</m:t>
                          </m:r>
                        </m:e>
                        <m:sub>
                          <m:r>
                            <a:rPr lang="en-US" sz="1200" i="1" dirty="0">
                              <a:latin typeface="Cambria Math" panose="02040503050406030204" pitchFamily="18" charset="0"/>
                            </a:rPr>
                            <m:t>𝑡</m:t>
                          </m:r>
                          <m:r>
                            <a:rPr lang="en-US" sz="1200" b="0" i="1" dirty="0" smtClean="0">
                              <a:latin typeface="Cambria Math" panose="02040503050406030204" pitchFamily="18" charset="0"/>
                            </a:rPr>
                            <m:t>+</m:t>
                          </m:r>
                          <m:r>
                            <a:rPr lang="en-US" sz="1200" i="1" dirty="0">
                              <a:latin typeface="Cambria Math" panose="02040503050406030204" pitchFamily="18" charset="0"/>
                            </a:rPr>
                            <m:t>2</m:t>
                          </m:r>
                          <m:r>
                            <m:rPr>
                              <m:nor/>
                            </m:rPr>
                            <a:rPr lang="en-US" sz="1200" dirty="0">
                              <a:latin typeface="Times New Roman" panose="02020603050405020304" pitchFamily="18" charset="0"/>
                              <a:cs typeface="Times New Roman" panose="02020603050405020304" pitchFamily="18" charset="0"/>
                            </a:rPr>
                            <m:t> </m:t>
                          </m:r>
                        </m:sub>
                      </m:sSub>
                    </m:oMath>
                  </m:oMathPara>
                </a14:m>
                <a:endParaRPr lang="en-US" sz="1200" dirty="0">
                  <a:latin typeface="Times New Roman" panose="02020603050405020304" pitchFamily="18" charset="0"/>
                  <a:cs typeface="Times New Roman" panose="02020603050405020304" pitchFamily="18" charset="0"/>
                </a:endParaRPr>
              </a:p>
            </p:txBody>
          </p:sp>
        </mc:Choice>
        <mc:Fallback>
          <p:sp>
            <p:nvSpPr>
              <p:cNvPr id="65" name="TextBox 64"/>
              <p:cNvSpPr txBox="1">
                <a:spLocks noRot="1" noChangeAspect="1" noMove="1" noResize="1" noEditPoints="1" noAdjustHandles="1" noChangeArrowheads="1" noChangeShapeType="1" noTextEdit="1"/>
              </p:cNvSpPr>
              <p:nvPr/>
            </p:nvSpPr>
            <p:spPr>
              <a:xfrm>
                <a:off x="4311262" y="3465294"/>
                <a:ext cx="377263" cy="276999"/>
              </a:xfrm>
              <a:prstGeom prst="rect">
                <a:avLst/>
              </a:prstGeom>
              <a:blipFill>
                <a:blip r:embed="rId9"/>
                <a:stretch>
                  <a:fillRect r="-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p:cNvSpPr txBox="1"/>
              <p:nvPr/>
            </p:nvSpPr>
            <p:spPr>
              <a:xfrm>
                <a:off x="7863957" y="3282481"/>
                <a:ext cx="37726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b="0" i="1" dirty="0" smtClean="0">
                              <a:latin typeface="Cambria Math" panose="02040503050406030204" pitchFamily="18" charset="0"/>
                            </a:rPr>
                            <m:t>𝑎</m:t>
                          </m:r>
                        </m:e>
                        <m:sub>
                          <m:r>
                            <a:rPr lang="en-US" sz="1400" i="1" dirty="0">
                              <a:latin typeface="Cambria Math" panose="02040503050406030204" pitchFamily="18" charset="0"/>
                            </a:rPr>
                            <m:t>𝑡</m:t>
                          </m:r>
                          <m:r>
                            <m:rPr>
                              <m:nor/>
                            </m:rPr>
                            <a:rPr lang="en-US" sz="1400" dirty="0">
                              <a:latin typeface="Times New Roman" panose="02020603050405020304" pitchFamily="18" charset="0"/>
                              <a:cs typeface="Times New Roman" panose="02020603050405020304" pitchFamily="18" charset="0"/>
                            </a:rPr>
                            <m:t> </m:t>
                          </m:r>
                        </m:sub>
                      </m:sSub>
                    </m:oMath>
                  </m:oMathPara>
                </a14:m>
                <a:endParaRPr lang="en-US" sz="1400" dirty="0">
                  <a:latin typeface="Times New Roman" panose="02020603050405020304" pitchFamily="18" charset="0"/>
                  <a:cs typeface="Times New Roman" panose="02020603050405020304" pitchFamily="18" charset="0"/>
                </a:endParaRPr>
              </a:p>
            </p:txBody>
          </p:sp>
        </mc:Choice>
        <mc:Fallback>
          <p:sp>
            <p:nvSpPr>
              <p:cNvPr id="66" name="TextBox 65"/>
              <p:cNvSpPr txBox="1">
                <a:spLocks noRot="1" noChangeAspect="1" noMove="1" noResize="1" noEditPoints="1" noAdjustHandles="1" noChangeArrowheads="1" noChangeShapeType="1" noTextEdit="1"/>
              </p:cNvSpPr>
              <p:nvPr/>
            </p:nvSpPr>
            <p:spPr>
              <a:xfrm>
                <a:off x="7863957" y="3282481"/>
                <a:ext cx="377263"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Rectangle 68">
                <a:extLst>
                  <a:ext uri="{FF2B5EF4-FFF2-40B4-BE49-F238E27FC236}">
                    <a16:creationId xmlns:a16="http://schemas.microsoft.com/office/drawing/2014/main" id="{08BAE532-AF70-7D41-BAA2-BCBDFA5DCC26}"/>
                  </a:ext>
                </a:extLst>
              </p:cNvPr>
              <p:cNvSpPr/>
              <p:nvPr/>
            </p:nvSpPr>
            <p:spPr>
              <a:xfrm>
                <a:off x="2268101" y="2389993"/>
                <a:ext cx="1521040" cy="1215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N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9" name="Rectangle 68">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2268101" y="2389993"/>
                <a:ext cx="1521040" cy="1215889"/>
              </a:xfrm>
              <a:prstGeom prst="rect">
                <a:avLst/>
              </a:prstGeom>
              <a:blipFill>
                <a:blip r:embed="rId11"/>
                <a:stretch>
                  <a:fillRect l="-5179"/>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08BAE532-AF70-7D41-BAA2-BCBDFA5DCC26}"/>
                  </a:ext>
                </a:extLst>
              </p:cNvPr>
              <p:cNvSpPr/>
              <p:nvPr/>
            </p:nvSpPr>
            <p:spPr>
              <a:xfrm>
                <a:off x="1931570" y="2574553"/>
                <a:ext cx="1521040" cy="121588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2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8" name="Rectangle 67">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1931570" y="2574553"/>
                <a:ext cx="1521040" cy="1215889"/>
              </a:xfrm>
              <a:prstGeom prst="rect">
                <a:avLst/>
              </a:prstGeom>
              <a:blipFill>
                <a:blip r:embed="rId12"/>
                <a:stretch>
                  <a:fillRect l="-3984"/>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08BAE532-AF70-7D41-BAA2-BCBDFA5DCC26}"/>
                  </a:ext>
                </a:extLst>
              </p:cNvPr>
              <p:cNvSpPr/>
              <p:nvPr/>
            </p:nvSpPr>
            <p:spPr>
              <a:xfrm>
                <a:off x="1612368" y="2688692"/>
                <a:ext cx="1521040" cy="1215889"/>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1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67" name="Rectangle 66">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1612368" y="2688692"/>
                <a:ext cx="1521040" cy="1215889"/>
              </a:xfrm>
              <a:prstGeom prst="rect">
                <a:avLst/>
              </a:prstGeom>
              <a:blipFill>
                <a:blip r:embed="rId13"/>
                <a:stretch>
                  <a:fillRect l="-3984"/>
                </a:stretch>
              </a:blipFill>
              <a:ln>
                <a:solidFill>
                  <a:schemeClr val="tx1"/>
                </a:solidFill>
              </a:ln>
            </p:spPr>
            <p:txBody>
              <a:bodyPr/>
              <a:lstStyle/>
              <a:p>
                <a:r>
                  <a:rPr lang="en-US">
                    <a:noFill/>
                  </a:rPr>
                  <a:t> </a:t>
                </a:r>
              </a:p>
            </p:txBody>
          </p:sp>
        </mc:Fallback>
      </mc:AlternateContent>
      <p:sp>
        <p:nvSpPr>
          <p:cNvPr id="19" name="Right Arrow 18"/>
          <p:cNvSpPr/>
          <p:nvPr/>
        </p:nvSpPr>
        <p:spPr>
          <a:xfrm>
            <a:off x="3934384" y="2905512"/>
            <a:ext cx="387486" cy="3540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0" name="Right Arrow 69"/>
          <p:cNvSpPr/>
          <p:nvPr/>
        </p:nvSpPr>
        <p:spPr>
          <a:xfrm>
            <a:off x="8240883" y="3327612"/>
            <a:ext cx="282150"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8BAE532-AF70-7D41-BAA2-BCBDFA5DCC26}"/>
              </a:ext>
            </a:extLst>
          </p:cNvPr>
          <p:cNvSpPr/>
          <p:nvPr/>
        </p:nvSpPr>
        <p:spPr>
          <a:xfrm>
            <a:off x="8598992" y="2794437"/>
            <a:ext cx="1559010" cy="121588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graphicFrame>
            <p:nvGraphicFramePr>
              <p:cNvPr id="73" name="Table 72"/>
              <p:cNvGraphicFramePr>
                <a:graphicFrameLocks noGrp="1"/>
              </p:cNvGraphicFramePr>
              <p:nvPr>
                <p:extLst>
                  <p:ext uri="{D42A27DB-BD31-4B8C-83A1-F6EECF244321}">
                    <p14:modId xmlns:p14="http://schemas.microsoft.com/office/powerpoint/2010/main" val="2573355264"/>
                  </p:ext>
                </p:extLst>
              </p:nvPr>
            </p:nvGraphicFramePr>
            <p:xfrm>
              <a:off x="9344648" y="2839295"/>
              <a:ext cx="723153" cy="883920"/>
            </p:xfrm>
            <a:graphic>
              <a:graphicData uri="http://schemas.openxmlformats.org/drawingml/2006/table">
                <a:tbl>
                  <a:tblPr firstRow="1" bandRow="1">
                    <a:tableStyleId>{616DA210-FB5B-4158-B5E0-FEB733F419BA}</a:tableStyleId>
                  </a:tblPr>
                  <a:tblGrid>
                    <a:gridCol w="235372">
                      <a:extLst>
                        <a:ext uri="{9D8B030D-6E8A-4147-A177-3AD203B41FA5}">
                          <a16:colId xmlns:a16="http://schemas.microsoft.com/office/drawing/2014/main" val="3882499658"/>
                        </a:ext>
                      </a:extLst>
                    </a:gridCol>
                    <a:gridCol w="234305">
                      <a:extLst>
                        <a:ext uri="{9D8B030D-6E8A-4147-A177-3AD203B41FA5}">
                          <a16:colId xmlns:a16="http://schemas.microsoft.com/office/drawing/2014/main" val="193384358"/>
                        </a:ext>
                      </a:extLst>
                    </a:gridCol>
                    <a:gridCol w="253476">
                      <a:extLst>
                        <a:ext uri="{9D8B030D-6E8A-4147-A177-3AD203B41FA5}">
                          <a16:colId xmlns:a16="http://schemas.microsoft.com/office/drawing/2014/main" val="1899331061"/>
                        </a:ext>
                      </a:extLst>
                    </a:gridCol>
                  </a:tblGrid>
                  <a:tr h="191569">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𝐷</m:t>
                                    </m:r>
                                  </m:e>
                                  <m:sub>
                                    <m:r>
                                      <a:rPr lang="en-US" sz="1000"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1000" dirty="0"/>
                        </a:p>
                      </a:txBody>
                      <a:tcPr/>
                    </a:tc>
                    <a:tc>
                      <a:txBody>
                        <a:bodyPr/>
                        <a:lstStyle/>
                        <a:p>
                          <a:pPr algn="ctr"/>
                          <a:r>
                            <a:rPr lang="en-US" sz="500" dirty="0" smtClean="0"/>
                            <a:t>…</a:t>
                          </a:r>
                          <a:endParaRPr lang="en-US" sz="5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9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9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𝐷</m:t>
                                    </m:r>
                                  </m:e>
                                  <m:sub>
                                    <m:r>
                                      <a:rPr lang="en-US" sz="9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𝑴</m:t>
                                    </m:r>
                                  </m:sub>
                                </m:sSub>
                              </m:oMath>
                            </m:oMathPara>
                          </a14:m>
                          <a:endParaRPr lang="en-US" sz="900" dirty="0"/>
                        </a:p>
                      </a:txBody>
                      <a:tcPr/>
                    </a:tc>
                    <a:extLst>
                      <a:ext uri="{0D108BD9-81ED-4DB2-BD59-A6C34878D82A}">
                        <a16:rowId xmlns:a16="http://schemas.microsoft.com/office/drawing/2014/main" val="354641888"/>
                      </a:ext>
                    </a:extLst>
                  </a:tr>
                  <a:tr h="167622">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r>
                                      <a:rPr lang="en-US" sz="800"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800" dirty="0"/>
                        </a:p>
                      </a:txBody>
                      <a:tcPr/>
                    </a:tc>
                    <a:tc>
                      <a:txBody>
                        <a:bodyPr/>
                        <a:lstStyle/>
                        <a:p>
                          <a:pPr algn="ctr"/>
                          <a:r>
                            <a:rPr lang="en-US" sz="800" dirty="0" smtClean="0"/>
                            <a:t>…</a:t>
                          </a:r>
                          <a:endParaRPr lang="en-US" sz="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b>
                                </m:sSub>
                              </m:oMath>
                            </m:oMathPara>
                          </a14:m>
                          <a:endParaRPr lang="en-US" sz="800" dirty="0"/>
                        </a:p>
                      </a:txBody>
                      <a:tcPr/>
                    </a:tc>
                    <a:extLst>
                      <a:ext uri="{0D108BD9-81ED-4DB2-BD59-A6C34878D82A}">
                        <a16:rowId xmlns:a16="http://schemas.microsoft.com/office/drawing/2014/main" val="1295533555"/>
                      </a:ext>
                    </a:extLst>
                  </a:tr>
                  <a:tr h="167622">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extLst>
                      <a:ext uri="{0D108BD9-81ED-4DB2-BD59-A6C34878D82A}">
                        <a16:rowId xmlns:a16="http://schemas.microsoft.com/office/drawing/2014/main" val="2973871984"/>
                      </a:ext>
                    </a:extLst>
                  </a:tr>
                  <a:tr h="167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800" dirty="0"/>
                        </a:p>
                      </a:txBody>
                      <a:tcPr/>
                    </a:tc>
                    <a:tc>
                      <a:txBody>
                        <a:bodyPr/>
                        <a:lstStyle/>
                        <a:p>
                          <a:pPr algn="ctr"/>
                          <a:r>
                            <a:rPr lang="en-US" sz="800" dirty="0" smtClean="0"/>
                            <a:t>…</a:t>
                          </a: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𝑛𝑀</m:t>
                                    </m:r>
                                  </m:sub>
                                </m:sSub>
                              </m:oMath>
                            </m:oMathPara>
                          </a14:m>
                          <a:endParaRPr lang="en-US" sz="800" dirty="0"/>
                        </a:p>
                      </a:txBody>
                      <a:tcPr/>
                    </a:tc>
                    <a:extLst>
                      <a:ext uri="{0D108BD9-81ED-4DB2-BD59-A6C34878D82A}">
                        <a16:rowId xmlns:a16="http://schemas.microsoft.com/office/drawing/2014/main" val="3144229873"/>
                      </a:ext>
                    </a:extLst>
                  </a:tr>
                </a:tbl>
              </a:graphicData>
            </a:graphic>
          </p:graphicFrame>
        </mc:Choice>
        <mc:Fallback>
          <p:graphicFrame>
            <p:nvGraphicFramePr>
              <p:cNvPr id="73" name="Table 72"/>
              <p:cNvGraphicFramePr>
                <a:graphicFrameLocks noGrp="1"/>
              </p:cNvGraphicFramePr>
              <p:nvPr>
                <p:extLst>
                  <p:ext uri="{D42A27DB-BD31-4B8C-83A1-F6EECF244321}">
                    <p14:modId xmlns:p14="http://schemas.microsoft.com/office/powerpoint/2010/main" val="2573355264"/>
                  </p:ext>
                </p:extLst>
              </p:nvPr>
            </p:nvGraphicFramePr>
            <p:xfrm>
              <a:off x="9344648" y="2839295"/>
              <a:ext cx="723153" cy="883920"/>
            </p:xfrm>
            <a:graphic>
              <a:graphicData uri="http://schemas.openxmlformats.org/drawingml/2006/table">
                <a:tbl>
                  <a:tblPr firstRow="1" bandRow="1">
                    <a:tableStyleId>{616DA210-FB5B-4158-B5E0-FEB733F419BA}</a:tableStyleId>
                  </a:tblPr>
                  <a:tblGrid>
                    <a:gridCol w="235372">
                      <a:extLst>
                        <a:ext uri="{9D8B030D-6E8A-4147-A177-3AD203B41FA5}">
                          <a16:colId xmlns:a16="http://schemas.microsoft.com/office/drawing/2014/main" val="3882499658"/>
                        </a:ext>
                      </a:extLst>
                    </a:gridCol>
                    <a:gridCol w="234305">
                      <a:extLst>
                        <a:ext uri="{9D8B030D-6E8A-4147-A177-3AD203B41FA5}">
                          <a16:colId xmlns:a16="http://schemas.microsoft.com/office/drawing/2014/main" val="193384358"/>
                        </a:ext>
                      </a:extLst>
                    </a:gridCol>
                    <a:gridCol w="253476">
                      <a:extLst>
                        <a:ext uri="{9D8B030D-6E8A-4147-A177-3AD203B41FA5}">
                          <a16:colId xmlns:a16="http://schemas.microsoft.com/office/drawing/2014/main" val="1899331061"/>
                        </a:ext>
                      </a:extLst>
                    </a:gridCol>
                  </a:tblGrid>
                  <a:tr h="243840">
                    <a:tc>
                      <a:txBody>
                        <a:bodyPr/>
                        <a:lstStyle/>
                        <a:p>
                          <a:endParaRPr lang="en-US"/>
                        </a:p>
                      </a:txBody>
                      <a:tcPr>
                        <a:blipFill>
                          <a:blip r:embed="rId14"/>
                          <a:stretch>
                            <a:fillRect l="-2564" t="-2500" r="-215385" b="-275000"/>
                          </a:stretch>
                        </a:blipFill>
                      </a:tcPr>
                    </a:tc>
                    <a:tc>
                      <a:txBody>
                        <a:bodyPr/>
                        <a:lstStyle/>
                        <a:p>
                          <a:pPr algn="ctr"/>
                          <a:r>
                            <a:rPr lang="en-US" sz="500" dirty="0" smtClean="0"/>
                            <a:t>…</a:t>
                          </a:r>
                          <a:endParaRPr lang="en-US" sz="500" dirty="0"/>
                        </a:p>
                      </a:txBody>
                      <a:tcPr/>
                    </a:tc>
                    <a:tc>
                      <a:txBody>
                        <a:bodyPr/>
                        <a:lstStyle/>
                        <a:p>
                          <a:endParaRPr lang="en-US"/>
                        </a:p>
                      </a:txBody>
                      <a:tcPr>
                        <a:blipFill>
                          <a:blip r:embed="rId14"/>
                          <a:stretch>
                            <a:fillRect l="-188095" t="-2500" r="-7143" b="-275000"/>
                          </a:stretch>
                        </a:blipFill>
                      </a:tcPr>
                    </a:tc>
                    <a:extLst>
                      <a:ext uri="{0D108BD9-81ED-4DB2-BD59-A6C34878D82A}">
                        <a16:rowId xmlns:a16="http://schemas.microsoft.com/office/drawing/2014/main" val="354641888"/>
                      </a:ext>
                    </a:extLst>
                  </a:tr>
                  <a:tr h="213360">
                    <a:tc>
                      <a:txBody>
                        <a:bodyPr/>
                        <a:lstStyle/>
                        <a:p>
                          <a:endParaRPr lang="en-US"/>
                        </a:p>
                      </a:txBody>
                      <a:tcPr>
                        <a:blipFill>
                          <a:blip r:embed="rId14"/>
                          <a:stretch>
                            <a:fillRect l="-2564" t="-113889" r="-215385" b="-205556"/>
                          </a:stretch>
                        </a:blipFill>
                      </a:tcPr>
                    </a:tc>
                    <a:tc>
                      <a:txBody>
                        <a:bodyPr/>
                        <a:lstStyle/>
                        <a:p>
                          <a:pPr algn="ctr"/>
                          <a:r>
                            <a:rPr lang="en-US" sz="800" dirty="0" smtClean="0"/>
                            <a:t>…</a:t>
                          </a:r>
                          <a:endParaRPr lang="en-US" sz="800" dirty="0"/>
                        </a:p>
                      </a:txBody>
                      <a:tcPr/>
                    </a:tc>
                    <a:tc>
                      <a:txBody>
                        <a:bodyPr/>
                        <a:lstStyle/>
                        <a:p>
                          <a:endParaRPr lang="en-US"/>
                        </a:p>
                      </a:txBody>
                      <a:tcPr>
                        <a:blipFill>
                          <a:blip r:embed="rId14"/>
                          <a:stretch>
                            <a:fillRect l="-188095" t="-113889" r="-7143" b="-205556"/>
                          </a:stretch>
                        </a:blipFill>
                      </a:tcPr>
                    </a:tc>
                    <a:extLst>
                      <a:ext uri="{0D108BD9-81ED-4DB2-BD59-A6C34878D82A}">
                        <a16:rowId xmlns:a16="http://schemas.microsoft.com/office/drawing/2014/main" val="1295533555"/>
                      </a:ext>
                    </a:extLst>
                  </a:tr>
                  <a:tr h="213360">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extLst>
                      <a:ext uri="{0D108BD9-81ED-4DB2-BD59-A6C34878D82A}">
                        <a16:rowId xmlns:a16="http://schemas.microsoft.com/office/drawing/2014/main" val="2973871984"/>
                      </a:ext>
                    </a:extLst>
                  </a:tr>
                  <a:tr h="213360">
                    <a:tc>
                      <a:txBody>
                        <a:bodyPr/>
                        <a:lstStyle/>
                        <a:p>
                          <a:endParaRPr lang="en-US"/>
                        </a:p>
                      </a:txBody>
                      <a:tcPr>
                        <a:blipFill>
                          <a:blip r:embed="rId14"/>
                          <a:stretch>
                            <a:fillRect l="-2564" t="-320000" r="-215385" b="-11429"/>
                          </a:stretch>
                        </a:blipFill>
                      </a:tcPr>
                    </a:tc>
                    <a:tc>
                      <a:txBody>
                        <a:bodyPr/>
                        <a:lstStyle/>
                        <a:p>
                          <a:pPr algn="ctr"/>
                          <a:r>
                            <a:rPr lang="en-US" sz="800" dirty="0" smtClean="0"/>
                            <a:t>…</a:t>
                          </a:r>
                          <a:endParaRPr lang="en-US" sz="800" dirty="0"/>
                        </a:p>
                      </a:txBody>
                      <a:tcPr/>
                    </a:tc>
                    <a:tc>
                      <a:txBody>
                        <a:bodyPr/>
                        <a:lstStyle/>
                        <a:p>
                          <a:endParaRPr lang="en-US"/>
                        </a:p>
                      </a:txBody>
                      <a:tcPr>
                        <a:blipFill>
                          <a:blip r:embed="rId14"/>
                          <a:stretch>
                            <a:fillRect l="-188095" t="-320000" r="-7143" b="-11429"/>
                          </a:stretch>
                        </a:blipFill>
                      </a:tcPr>
                    </a:tc>
                    <a:extLst>
                      <a:ext uri="{0D108BD9-81ED-4DB2-BD59-A6C34878D82A}">
                        <a16:rowId xmlns:a16="http://schemas.microsoft.com/office/drawing/2014/main" val="3144229873"/>
                      </a:ext>
                    </a:extLst>
                  </a:tr>
                </a:tbl>
              </a:graphicData>
            </a:graphic>
          </p:graphicFrame>
        </mc:Fallback>
      </mc:AlternateContent>
      <p:sp>
        <p:nvSpPr>
          <p:cNvPr id="74" name="TextBox 73"/>
          <p:cNvSpPr txBox="1"/>
          <p:nvPr/>
        </p:nvSpPr>
        <p:spPr>
          <a:xfrm>
            <a:off x="8539555" y="3009475"/>
            <a:ext cx="896489" cy="261610"/>
          </a:xfrm>
          <a:prstGeom prst="rect">
            <a:avLst/>
          </a:prstGeom>
          <a:noFill/>
        </p:spPr>
        <p:txBody>
          <a:bodyPr wrap="square" rtlCol="0">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Designer 1</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5" name="TextBox 74"/>
          <p:cNvSpPr txBox="1"/>
          <p:nvPr/>
        </p:nvSpPr>
        <p:spPr>
          <a:xfrm>
            <a:off x="8539555" y="3470834"/>
            <a:ext cx="968296" cy="261610"/>
          </a:xfrm>
          <a:prstGeom prst="rect">
            <a:avLst/>
          </a:prstGeom>
          <a:noFill/>
        </p:spPr>
        <p:txBody>
          <a:bodyPr wrap="square" rtlCol="0">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Designer n</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6" name="TextBox 75"/>
          <p:cNvSpPr txBox="1"/>
          <p:nvPr/>
        </p:nvSpPr>
        <p:spPr>
          <a:xfrm>
            <a:off x="8544038" y="3233778"/>
            <a:ext cx="968296" cy="261610"/>
          </a:xfrm>
          <a:prstGeom prst="rect">
            <a:avLst/>
          </a:prstGeom>
          <a:noFill/>
        </p:spPr>
        <p:txBody>
          <a:bodyPr wrap="square" rtlCol="0">
            <a:spAutoFit/>
          </a:bodyP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77" name="TextBox 76"/>
          <p:cNvSpPr txBox="1"/>
          <p:nvPr/>
        </p:nvSpPr>
        <p:spPr>
          <a:xfrm>
            <a:off x="8548046" y="2798304"/>
            <a:ext cx="896489" cy="261610"/>
          </a:xfrm>
          <a:prstGeom prst="rect">
            <a:avLst/>
          </a:prstGeom>
          <a:noFill/>
        </p:spPr>
        <p:txBody>
          <a:bodyPr wrap="square" rtlCol="0">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Dimension</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32" name="Freeform 31"/>
          <p:cNvSpPr/>
          <p:nvPr/>
        </p:nvSpPr>
        <p:spPr>
          <a:xfrm>
            <a:off x="5802850" y="3846294"/>
            <a:ext cx="2914650" cy="433402"/>
          </a:xfrm>
          <a:custGeom>
            <a:avLst/>
            <a:gdLst>
              <a:gd name="connsiteX0" fmla="*/ 0 w 2914650"/>
              <a:gd name="connsiteY0" fmla="*/ 242414 h 433402"/>
              <a:gd name="connsiteX1" fmla="*/ 1181100 w 2914650"/>
              <a:gd name="connsiteY1" fmla="*/ 4289 h 433402"/>
              <a:gd name="connsiteX2" fmla="*/ 2162175 w 2914650"/>
              <a:gd name="connsiteY2" fmla="*/ 423389 h 433402"/>
              <a:gd name="connsiteX3" fmla="*/ 2914650 w 2914650"/>
              <a:gd name="connsiteY3" fmla="*/ 261464 h 433402"/>
            </a:gdLst>
            <a:ahLst/>
            <a:cxnLst>
              <a:cxn ang="0">
                <a:pos x="connsiteX0" y="connsiteY0"/>
              </a:cxn>
              <a:cxn ang="0">
                <a:pos x="connsiteX1" y="connsiteY1"/>
              </a:cxn>
              <a:cxn ang="0">
                <a:pos x="connsiteX2" y="connsiteY2"/>
              </a:cxn>
              <a:cxn ang="0">
                <a:pos x="connsiteX3" y="connsiteY3"/>
              </a:cxn>
            </a:cxnLst>
            <a:rect l="l" t="t" r="r" b="b"/>
            <a:pathLst>
              <a:path w="2914650" h="433402">
                <a:moveTo>
                  <a:pt x="0" y="242414"/>
                </a:moveTo>
                <a:cubicBezTo>
                  <a:pt x="410369" y="108270"/>
                  <a:pt x="820738" y="-25873"/>
                  <a:pt x="1181100" y="4289"/>
                </a:cubicBezTo>
                <a:cubicBezTo>
                  <a:pt x="1541462" y="34451"/>
                  <a:pt x="1873250" y="380527"/>
                  <a:pt x="2162175" y="423389"/>
                </a:cubicBezTo>
                <a:cubicBezTo>
                  <a:pt x="2451100" y="466252"/>
                  <a:pt x="2682875" y="363858"/>
                  <a:pt x="2914650" y="261464"/>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8" name="TextBox 77"/>
              <p:cNvSpPr txBox="1"/>
              <p:nvPr/>
            </p:nvSpPr>
            <p:spPr>
              <a:xfrm>
                <a:off x="8457317" y="3703841"/>
                <a:ext cx="1915920" cy="3231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ea typeface="Tahoma" panose="020B0604030504040204" pitchFamily="34" charset="0"/>
                          <a:cs typeface="Tahoma" panose="020B0604030504040204" pitchFamily="34" charset="0"/>
                        </a:rPr>
                        <m:t>𝑀</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𝑛</m:t>
                      </m:r>
                    </m:oMath>
                  </m:oMathPara>
                </a14:m>
                <a:endParaRPr lang="en-US" sz="15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78" name="TextBox 77"/>
              <p:cNvSpPr txBox="1">
                <a:spLocks noRot="1" noChangeAspect="1" noMove="1" noResize="1" noEditPoints="1" noAdjustHandles="1" noChangeArrowheads="1" noChangeShapeType="1" noTextEdit="1"/>
              </p:cNvSpPr>
              <p:nvPr/>
            </p:nvSpPr>
            <p:spPr>
              <a:xfrm>
                <a:off x="8457317" y="3703841"/>
                <a:ext cx="1915920" cy="323165"/>
              </a:xfrm>
              <a:prstGeom prst="rect">
                <a:avLst/>
              </a:prstGeom>
              <a:blipFill>
                <a:blip r:embed="rId15"/>
                <a:stretch>
                  <a:fillRect/>
                </a:stretch>
              </a:blipFill>
            </p:spPr>
            <p:txBody>
              <a:bodyPr/>
              <a:lstStyle/>
              <a:p>
                <a:r>
                  <a:rPr lang="en-US">
                    <a:noFill/>
                  </a:rPr>
                  <a:t> </a:t>
                </a:r>
              </a:p>
            </p:txBody>
          </p:sp>
        </mc:Fallback>
      </mc:AlternateContent>
      <p:sp>
        <p:nvSpPr>
          <p:cNvPr id="79" name="Right Arrow 78"/>
          <p:cNvSpPr/>
          <p:nvPr/>
        </p:nvSpPr>
        <p:spPr>
          <a:xfrm>
            <a:off x="10236182" y="3233070"/>
            <a:ext cx="282150"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0451417" y="2847070"/>
            <a:ext cx="1709969" cy="923330"/>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Embedding for</a:t>
            </a:r>
            <a:br>
              <a:rPr lang="en-US" dirty="0" smtClean="0">
                <a:latin typeface="Tahoma" panose="020B0604030504040204" pitchFamily="34" charset="0"/>
                <a:ea typeface="Tahoma" panose="020B0604030504040204" pitchFamily="34" charset="0"/>
                <a:cs typeface="Tahoma" panose="020B0604030504040204" pitchFamily="34" charset="0"/>
              </a:rPr>
            </a:br>
            <a:r>
              <a:rPr lang="en-US" dirty="0" smtClean="0">
                <a:latin typeface="Tahoma" panose="020B0604030504040204" pitchFamily="34" charset="0"/>
                <a:ea typeface="Tahoma" panose="020B0604030504040204" pitchFamily="34" charset="0"/>
                <a:cs typeface="Tahoma" panose="020B0604030504040204" pitchFamily="34" charset="0"/>
              </a:rPr>
              <a:t>Contextual</a:t>
            </a:r>
            <a:endParaRPr lang="en-US" dirty="0" smtClean="0">
              <a:latin typeface="Tahoma" panose="020B0604030504040204" pitchFamily="34" charset="0"/>
              <a:ea typeface="Tahoma" panose="020B0604030504040204" pitchFamily="34" charset="0"/>
              <a:cs typeface="Tahoma" panose="020B0604030504040204" pitchFamily="34" charset="0"/>
            </a:endParaRPr>
          </a:p>
          <a:p>
            <a:pPr algn="ctr"/>
            <a:r>
              <a:rPr lang="en-US" dirty="0" smtClean="0">
                <a:latin typeface="Tahoma" panose="020B0604030504040204" pitchFamily="34" charset="0"/>
                <a:ea typeface="Tahoma" panose="020B0604030504040204" pitchFamily="34" charset="0"/>
                <a:cs typeface="Tahoma" panose="020B0604030504040204" pitchFamily="34" charset="0"/>
              </a:rPr>
              <a:t>behavior</a:t>
            </a:r>
            <a:endParaRPr 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82" name="Straight Arrow Connector 81"/>
          <p:cNvCxnSpPr/>
          <p:nvPr/>
        </p:nvCxnSpPr>
        <p:spPr>
          <a:xfrm flipV="1">
            <a:off x="3262674" y="3616396"/>
            <a:ext cx="595108" cy="41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604884" y="3736581"/>
            <a:ext cx="277051" cy="30777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4" name="Rounded Rectangle 83"/>
          <p:cNvSpPr/>
          <p:nvPr/>
        </p:nvSpPr>
        <p:spPr>
          <a:xfrm>
            <a:off x="4346133" y="2136789"/>
            <a:ext cx="3894750" cy="230863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5240875" y="4880351"/>
            <a:ext cx="1597793" cy="369332"/>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Doc2Vec</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86" name="Title 1"/>
          <p:cNvSpPr txBox="1">
            <a:spLocks/>
          </p:cNvSpPr>
          <p:nvPr/>
        </p:nvSpPr>
        <p:spPr>
          <a:xfrm>
            <a:off x="1329111"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Technical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87" name="Slide Number Placeholder 3"/>
          <p:cNvSpPr txBox="1">
            <a:spLocks/>
          </p:cNvSpPr>
          <p:nvPr/>
        </p:nvSpPr>
        <p:spPr>
          <a:xfrm>
            <a:off x="3626222"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1375A4-56A4-47D6-9801-1991572033F7}" type="slidenum">
              <a:rPr lang="en-US" smtClean="0"/>
              <a:pPr/>
              <a:t>10</a:t>
            </a:fld>
            <a:endParaRPr lang="en-US" dirty="0"/>
          </a:p>
        </p:txBody>
      </p:sp>
      <p:sp>
        <p:nvSpPr>
          <p:cNvPr id="88" name="Rectangle 87"/>
          <p:cNvSpPr/>
          <p:nvPr/>
        </p:nvSpPr>
        <p:spPr>
          <a:xfrm>
            <a:off x="9315327" y="2834573"/>
            <a:ext cx="764357" cy="88864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971635" y="5568242"/>
            <a:ext cx="1041786"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0" name="Rectangle 89"/>
          <p:cNvSpPr/>
          <p:nvPr/>
        </p:nvSpPr>
        <p:spPr>
          <a:xfrm>
            <a:off x="4013422" y="5568242"/>
            <a:ext cx="953627"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1" name="Rectangle 90"/>
          <p:cNvSpPr/>
          <p:nvPr/>
        </p:nvSpPr>
        <p:spPr>
          <a:xfrm>
            <a:off x="4967049" y="5568242"/>
            <a:ext cx="1235245"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Edit Window</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2" name="Rectangle 91"/>
          <p:cNvSpPr/>
          <p:nvPr/>
        </p:nvSpPr>
        <p:spPr>
          <a:xfrm>
            <a:off x="6195395" y="5568242"/>
            <a:ext cx="1634809"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Remove Window</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3" name="Rectangle 92"/>
          <p:cNvSpPr/>
          <p:nvPr/>
        </p:nvSpPr>
        <p:spPr>
          <a:xfrm>
            <a:off x="8347643" y="5568242"/>
            <a:ext cx="965111"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Roof</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4" name="Rectangle 93"/>
          <p:cNvSpPr/>
          <p:nvPr/>
        </p:nvSpPr>
        <p:spPr>
          <a:xfrm>
            <a:off x="9213488" y="5568242"/>
            <a:ext cx="2052292"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err="1" smtClean="0">
                <a:latin typeface="Tahoma" panose="020B0604030504040204" pitchFamily="34" charset="0"/>
                <a:ea typeface="Tahoma" panose="020B0604030504040204" pitchFamily="34" charset="0"/>
                <a:cs typeface="Tahoma" panose="020B0604030504040204" pitchFamily="34" charset="0"/>
              </a:rPr>
              <a:t>EnergyAnnualAnlysis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5" name="Rectangle 94"/>
          <p:cNvSpPr/>
          <p:nvPr/>
        </p:nvSpPr>
        <p:spPr>
          <a:xfrm>
            <a:off x="7830204" y="5565933"/>
            <a:ext cx="517438"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6" name="Rectangle 95"/>
          <p:cNvSpPr/>
          <p:nvPr/>
        </p:nvSpPr>
        <p:spPr>
          <a:xfrm>
            <a:off x="1929848" y="5565933"/>
            <a:ext cx="1041786" cy="25172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81" name="Rectangle 80"/>
          <p:cNvSpPr/>
          <p:nvPr/>
        </p:nvSpPr>
        <p:spPr>
          <a:xfrm>
            <a:off x="1799617" y="5505857"/>
            <a:ext cx="5963056" cy="37247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3979656" y="5478636"/>
            <a:ext cx="953627" cy="417935"/>
          </a:xfrm>
          <a:prstGeom prst="rect">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3880597" y="5912433"/>
            <a:ext cx="3671238" cy="276999"/>
          </a:xfrm>
          <a:prstGeom prst="rect">
            <a:avLst/>
          </a:prstGeom>
          <a:noFill/>
        </p:spPr>
        <p:txBody>
          <a:bodyPr wrap="square" rtlCol="0">
            <a:spAutoFit/>
          </a:bodyPr>
          <a:lstStyle/>
          <a:p>
            <a:r>
              <a:rPr lang="en-US" sz="1200" dirty="0" smtClean="0">
                <a:latin typeface="Tahoma" panose="020B0604030504040204" pitchFamily="34" charset="0"/>
                <a:ea typeface="Tahoma" panose="020B0604030504040204" pitchFamily="34" charset="0"/>
                <a:cs typeface="Tahoma" panose="020B0604030504040204" pitchFamily="34" charset="0"/>
              </a:rPr>
              <a:t>Window size = 5</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692785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Long-step Sequential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1" name="Rectangle 80"/>
          <p:cNvSpPr/>
          <p:nvPr/>
        </p:nvSpPr>
        <p:spPr>
          <a:xfrm>
            <a:off x="9047808" y="2967347"/>
            <a:ext cx="410918"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82" name="Rectangle 81"/>
          <p:cNvSpPr/>
          <p:nvPr/>
        </p:nvSpPr>
        <p:spPr>
          <a:xfrm>
            <a:off x="9743063" y="2967347"/>
            <a:ext cx="422250"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a:latin typeface="Calibri" panose="020F0502020204030204" pitchFamily="34" charset="0"/>
                <a:ea typeface="Tahoma" panose="020B0604030504040204" pitchFamily="34" charset="0"/>
                <a:cs typeface="Calibri" panose="020F0502020204030204" pitchFamily="34" charset="0"/>
              </a:rPr>
              <a:t>cell</a:t>
            </a:r>
          </a:p>
        </p:txBody>
      </p:sp>
      <p:sp>
        <p:nvSpPr>
          <p:cNvPr id="83" name="Rectangle 82"/>
          <p:cNvSpPr/>
          <p:nvPr/>
        </p:nvSpPr>
        <p:spPr>
          <a:xfrm>
            <a:off x="10386704" y="2967347"/>
            <a:ext cx="423944"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84" name="Rectangle 83"/>
          <p:cNvSpPr/>
          <p:nvPr/>
        </p:nvSpPr>
        <p:spPr>
          <a:xfrm>
            <a:off x="11037045" y="2967347"/>
            <a:ext cx="417243"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a:latin typeface="Calibri" panose="020F0502020204030204" pitchFamily="34" charset="0"/>
                <a:ea typeface="Tahoma" panose="020B0604030504040204" pitchFamily="34" charset="0"/>
                <a:cs typeface="Calibri" panose="020F0502020204030204" pitchFamily="34" charset="0"/>
              </a:rPr>
              <a:t>cell</a:t>
            </a:r>
          </a:p>
        </p:txBody>
      </p:sp>
      <p:sp>
        <p:nvSpPr>
          <p:cNvPr id="85" name="Rectangle 84"/>
          <p:cNvSpPr/>
          <p:nvPr/>
        </p:nvSpPr>
        <p:spPr>
          <a:xfrm>
            <a:off x="9400377" y="2222518"/>
            <a:ext cx="432094"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86" name="Rectangle 85"/>
          <p:cNvSpPr/>
          <p:nvPr/>
        </p:nvSpPr>
        <p:spPr>
          <a:xfrm>
            <a:off x="10070995" y="2222518"/>
            <a:ext cx="432292"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87" name="Rectangle 86"/>
          <p:cNvSpPr/>
          <p:nvPr/>
        </p:nvSpPr>
        <p:spPr>
          <a:xfrm>
            <a:off x="10708304" y="2222518"/>
            <a:ext cx="431047"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88" name="Rectangle 87"/>
          <p:cNvSpPr/>
          <p:nvPr/>
        </p:nvSpPr>
        <p:spPr>
          <a:xfrm>
            <a:off x="11369329" y="2222518"/>
            <a:ext cx="433925"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cxnSp>
        <p:nvCxnSpPr>
          <p:cNvPr id="89" name="Straight Arrow Connector 88"/>
          <p:cNvCxnSpPr>
            <a:stCxn id="81" idx="3"/>
            <a:endCxn id="82" idx="1"/>
          </p:cNvCxnSpPr>
          <p:nvPr/>
        </p:nvCxnSpPr>
        <p:spPr>
          <a:xfrm>
            <a:off x="9458726" y="3139363"/>
            <a:ext cx="284337"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0" name="Straight Arrow Connector 89"/>
          <p:cNvCxnSpPr>
            <a:stCxn id="81" idx="0"/>
          </p:cNvCxnSpPr>
          <p:nvPr/>
        </p:nvCxnSpPr>
        <p:spPr>
          <a:xfrm flipV="1">
            <a:off x="9253267" y="1901596"/>
            <a:ext cx="199749" cy="1065751"/>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9928324" y="1884729"/>
            <a:ext cx="128381" cy="1064815"/>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5" idx="0"/>
          </p:cNvCxnSpPr>
          <p:nvPr/>
        </p:nvCxnSpPr>
        <p:spPr>
          <a:xfrm flipH="1" flipV="1">
            <a:off x="9453016" y="1901596"/>
            <a:ext cx="163408" cy="3209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3" name="Straight Arrow Connector 92"/>
          <p:cNvCxnSpPr/>
          <p:nvPr/>
        </p:nvCxnSpPr>
        <p:spPr>
          <a:xfrm flipH="1" flipV="1">
            <a:off x="10066206" y="1891256"/>
            <a:ext cx="164347" cy="3209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4" name="Straight Arrow Connector 93"/>
          <p:cNvCxnSpPr/>
          <p:nvPr/>
        </p:nvCxnSpPr>
        <p:spPr>
          <a:xfrm flipV="1">
            <a:off x="10566905" y="1905934"/>
            <a:ext cx="128381" cy="1064815"/>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0706919" y="1913967"/>
            <a:ext cx="164347" cy="3209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6" name="Straight Arrow Connector 95"/>
          <p:cNvCxnSpPr/>
          <p:nvPr/>
        </p:nvCxnSpPr>
        <p:spPr>
          <a:xfrm flipV="1">
            <a:off x="11216298" y="1891256"/>
            <a:ext cx="128381" cy="1064815"/>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8" idx="0"/>
          </p:cNvCxnSpPr>
          <p:nvPr/>
        </p:nvCxnSpPr>
        <p:spPr>
          <a:xfrm flipH="1" flipV="1">
            <a:off x="11356313" y="1899289"/>
            <a:ext cx="229979" cy="3232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p:cNvCxnSpPr>
            <a:stCxn id="82" idx="3"/>
            <a:endCxn id="83" idx="1"/>
          </p:cNvCxnSpPr>
          <p:nvPr/>
        </p:nvCxnSpPr>
        <p:spPr>
          <a:xfrm>
            <a:off x="10165313" y="3139363"/>
            <a:ext cx="2213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3" idx="3"/>
            <a:endCxn id="84" idx="1"/>
          </p:cNvCxnSpPr>
          <p:nvPr/>
        </p:nvCxnSpPr>
        <p:spPr>
          <a:xfrm>
            <a:off x="10810648" y="3139363"/>
            <a:ext cx="2263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8" idx="1"/>
            <a:endCxn id="87" idx="3"/>
          </p:cNvCxnSpPr>
          <p:nvPr/>
        </p:nvCxnSpPr>
        <p:spPr>
          <a:xfrm flipH="1">
            <a:off x="11139351" y="2394534"/>
            <a:ext cx="22997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 idx="1"/>
            <a:endCxn id="86" idx="3"/>
          </p:cNvCxnSpPr>
          <p:nvPr/>
        </p:nvCxnSpPr>
        <p:spPr>
          <a:xfrm flipH="1">
            <a:off x="10503287" y="2394534"/>
            <a:ext cx="20501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6" idx="1"/>
            <a:endCxn id="85" idx="3"/>
          </p:cNvCxnSpPr>
          <p:nvPr/>
        </p:nvCxnSpPr>
        <p:spPr>
          <a:xfrm flipH="1">
            <a:off x="9832471" y="2394534"/>
            <a:ext cx="23852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4096979" y="3157398"/>
            <a:ext cx="410918"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104" name="Rectangle 103"/>
          <p:cNvSpPr/>
          <p:nvPr/>
        </p:nvSpPr>
        <p:spPr>
          <a:xfrm>
            <a:off x="4792234" y="3157398"/>
            <a:ext cx="422250"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a:latin typeface="Calibri" panose="020F0502020204030204" pitchFamily="34" charset="0"/>
                <a:ea typeface="Tahoma" panose="020B0604030504040204" pitchFamily="34" charset="0"/>
                <a:cs typeface="Calibri" panose="020F0502020204030204" pitchFamily="34" charset="0"/>
              </a:rPr>
              <a:t>cell</a:t>
            </a:r>
          </a:p>
        </p:txBody>
      </p:sp>
      <p:sp>
        <p:nvSpPr>
          <p:cNvPr id="105" name="Rectangle 104"/>
          <p:cNvSpPr/>
          <p:nvPr/>
        </p:nvSpPr>
        <p:spPr>
          <a:xfrm>
            <a:off x="5435875" y="3157398"/>
            <a:ext cx="423944"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106" name="Rectangle 105"/>
          <p:cNvSpPr/>
          <p:nvPr/>
        </p:nvSpPr>
        <p:spPr>
          <a:xfrm>
            <a:off x="6086216" y="3157398"/>
            <a:ext cx="417243" cy="344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a:latin typeface="Calibri" panose="020F0502020204030204" pitchFamily="34" charset="0"/>
                <a:ea typeface="Tahoma" panose="020B0604030504040204" pitchFamily="34" charset="0"/>
                <a:cs typeface="Calibri" panose="020F0502020204030204" pitchFamily="34" charset="0"/>
              </a:rPr>
              <a:t>cell</a:t>
            </a:r>
          </a:p>
        </p:txBody>
      </p:sp>
      <p:sp>
        <p:nvSpPr>
          <p:cNvPr id="107" name="Rectangle 106"/>
          <p:cNvSpPr/>
          <p:nvPr/>
        </p:nvSpPr>
        <p:spPr>
          <a:xfrm>
            <a:off x="4449548" y="2412569"/>
            <a:ext cx="432094"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a:t>
            </a:r>
          </a:p>
          <a:p>
            <a:pPr algn="ctr"/>
            <a:r>
              <a:rPr lang="en-US" sz="800" dirty="0" smtClean="0">
                <a:latin typeface="Calibri" panose="020F0502020204030204" pitchFamily="34" charset="0"/>
                <a:ea typeface="Tahoma" panose="020B0604030504040204" pitchFamily="34" charset="0"/>
                <a:cs typeface="Calibri" panose="020F0502020204030204" pitchFamily="34" charset="0"/>
              </a:rPr>
              <a:t>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108" name="Rectangle 107"/>
          <p:cNvSpPr/>
          <p:nvPr/>
        </p:nvSpPr>
        <p:spPr>
          <a:xfrm>
            <a:off x="5120166" y="2412569"/>
            <a:ext cx="432292"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109" name="Rectangle 108"/>
          <p:cNvSpPr/>
          <p:nvPr/>
        </p:nvSpPr>
        <p:spPr>
          <a:xfrm>
            <a:off x="5757475" y="2412569"/>
            <a:ext cx="431047"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sp>
        <p:nvSpPr>
          <p:cNvPr id="110" name="Rectangle 109"/>
          <p:cNvSpPr/>
          <p:nvPr/>
        </p:nvSpPr>
        <p:spPr>
          <a:xfrm>
            <a:off x="6418500" y="2412569"/>
            <a:ext cx="433925" cy="3440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Calibri" panose="020F0502020204030204" pitchFamily="34" charset="0"/>
                <a:ea typeface="Tahoma" panose="020B0604030504040204" pitchFamily="34" charset="0"/>
                <a:cs typeface="Calibri" panose="020F0502020204030204" pitchFamily="34" charset="0"/>
              </a:rPr>
              <a:t>LSTM cell</a:t>
            </a:r>
            <a:endParaRPr lang="en-US" sz="800" dirty="0">
              <a:latin typeface="Calibri" panose="020F0502020204030204" pitchFamily="34" charset="0"/>
              <a:ea typeface="Tahoma" panose="020B0604030504040204" pitchFamily="34" charset="0"/>
              <a:cs typeface="Calibri" panose="020F0502020204030204" pitchFamily="34" charset="0"/>
            </a:endParaRPr>
          </a:p>
        </p:txBody>
      </p:sp>
      <p:cxnSp>
        <p:nvCxnSpPr>
          <p:cNvPr id="111" name="Straight Arrow Connector 110"/>
          <p:cNvCxnSpPr>
            <a:endCxn id="103" idx="2"/>
          </p:cNvCxnSpPr>
          <p:nvPr/>
        </p:nvCxnSpPr>
        <p:spPr>
          <a:xfrm flipH="1" flipV="1">
            <a:off x="4302438" y="3501430"/>
            <a:ext cx="282862" cy="270689"/>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5017618" y="3500495"/>
            <a:ext cx="202933" cy="271624"/>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5642769" y="3499607"/>
            <a:ext cx="223593" cy="272512"/>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6280360" y="3499607"/>
            <a:ext cx="231813" cy="255645"/>
          </a:xfrm>
          <a:prstGeom prst="straightConnector1">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endCxn id="107" idx="2"/>
          </p:cNvCxnSpPr>
          <p:nvPr/>
        </p:nvCxnSpPr>
        <p:spPr>
          <a:xfrm flipV="1">
            <a:off x="4585300" y="2756601"/>
            <a:ext cx="80295" cy="10155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6" name="Straight Arrow Connector 115"/>
          <p:cNvCxnSpPr>
            <a:endCxn id="108" idx="2"/>
          </p:cNvCxnSpPr>
          <p:nvPr/>
        </p:nvCxnSpPr>
        <p:spPr>
          <a:xfrm flipV="1">
            <a:off x="5228940" y="2756601"/>
            <a:ext cx="107372" cy="10215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7" name="Straight Arrow Connector 116"/>
          <p:cNvCxnSpPr>
            <a:endCxn id="109" idx="2"/>
          </p:cNvCxnSpPr>
          <p:nvPr/>
        </p:nvCxnSpPr>
        <p:spPr>
          <a:xfrm flipV="1">
            <a:off x="5859819" y="2756601"/>
            <a:ext cx="113180" cy="9995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8" name="Straight Arrow Connector 117"/>
          <p:cNvCxnSpPr>
            <a:endCxn id="110" idx="2"/>
          </p:cNvCxnSpPr>
          <p:nvPr/>
        </p:nvCxnSpPr>
        <p:spPr>
          <a:xfrm flipV="1">
            <a:off x="6503459" y="2756601"/>
            <a:ext cx="132004" cy="9995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19" name="Straight Arrow Connector 118"/>
          <p:cNvCxnSpPr>
            <a:stCxn id="103" idx="3"/>
            <a:endCxn id="104" idx="1"/>
          </p:cNvCxnSpPr>
          <p:nvPr/>
        </p:nvCxnSpPr>
        <p:spPr>
          <a:xfrm>
            <a:off x="4507897" y="3329414"/>
            <a:ext cx="284337"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0" name="Straight Arrow Connector 119"/>
          <p:cNvCxnSpPr>
            <a:stCxn id="104" idx="3"/>
            <a:endCxn id="105" idx="1"/>
          </p:cNvCxnSpPr>
          <p:nvPr/>
        </p:nvCxnSpPr>
        <p:spPr>
          <a:xfrm>
            <a:off x="5214484" y="3329414"/>
            <a:ext cx="2213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5" idx="3"/>
            <a:endCxn id="106" idx="1"/>
          </p:cNvCxnSpPr>
          <p:nvPr/>
        </p:nvCxnSpPr>
        <p:spPr>
          <a:xfrm>
            <a:off x="5859819" y="3329414"/>
            <a:ext cx="2263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0" idx="1"/>
            <a:endCxn id="109" idx="3"/>
          </p:cNvCxnSpPr>
          <p:nvPr/>
        </p:nvCxnSpPr>
        <p:spPr>
          <a:xfrm flipH="1">
            <a:off x="6188522" y="2584585"/>
            <a:ext cx="22997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09" idx="1"/>
            <a:endCxn id="108" idx="3"/>
          </p:cNvCxnSpPr>
          <p:nvPr/>
        </p:nvCxnSpPr>
        <p:spPr>
          <a:xfrm flipH="1">
            <a:off x="5552458" y="2584585"/>
            <a:ext cx="20501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8" idx="1"/>
            <a:endCxn id="107" idx="3"/>
          </p:cNvCxnSpPr>
          <p:nvPr/>
        </p:nvCxnSpPr>
        <p:spPr>
          <a:xfrm flipH="1">
            <a:off x="4881642" y="2584585"/>
            <a:ext cx="23852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06" idx="3"/>
            <a:endCxn id="127" idx="4"/>
          </p:cNvCxnSpPr>
          <p:nvPr/>
        </p:nvCxnSpPr>
        <p:spPr>
          <a:xfrm flipV="1">
            <a:off x="6503459" y="3094879"/>
            <a:ext cx="612024" cy="2345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07" idx="1"/>
          </p:cNvCxnSpPr>
          <p:nvPr/>
        </p:nvCxnSpPr>
        <p:spPr>
          <a:xfrm rot="10800000" flipH="1">
            <a:off x="4449547" y="2211231"/>
            <a:ext cx="2632197" cy="373355"/>
          </a:xfrm>
          <a:prstGeom prst="bentConnector3">
            <a:avLst>
              <a:gd name="adj1" fmla="val -8685"/>
            </a:avLst>
          </a:prstGeom>
        </p:spPr>
        <p:style>
          <a:lnRef idx="3">
            <a:schemeClr val="accent6"/>
          </a:lnRef>
          <a:fillRef idx="0">
            <a:schemeClr val="accent6"/>
          </a:fillRef>
          <a:effectRef idx="2">
            <a:schemeClr val="accent6"/>
          </a:effectRef>
          <a:fontRef idx="minor">
            <a:schemeClr val="tx1"/>
          </a:fontRef>
        </p:style>
      </p:cxnSp>
      <p:sp>
        <p:nvSpPr>
          <p:cNvPr id="127" name="Oval 126"/>
          <p:cNvSpPr/>
          <p:nvPr/>
        </p:nvSpPr>
        <p:spPr>
          <a:xfrm>
            <a:off x="7007721" y="2879356"/>
            <a:ext cx="215523" cy="2155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libri" panose="020F0502020204030204" pitchFamily="34" charset="0"/>
                <a:ea typeface="Tahoma" panose="020B0604030504040204" pitchFamily="34" charset="0"/>
                <a:cs typeface="Calibri" panose="020F0502020204030204" pitchFamily="34" charset="0"/>
              </a:rPr>
              <a:t>+</a:t>
            </a:r>
            <a:endParaRPr lang="en-US" dirty="0">
              <a:solidFill>
                <a:schemeClr val="tx1"/>
              </a:solidFill>
              <a:latin typeface="Calibri" panose="020F0502020204030204" pitchFamily="34" charset="0"/>
              <a:ea typeface="Tahoma" panose="020B0604030504040204" pitchFamily="34" charset="0"/>
              <a:cs typeface="Calibri" panose="020F0502020204030204" pitchFamily="34" charset="0"/>
            </a:endParaRPr>
          </a:p>
        </p:txBody>
      </p:sp>
      <p:sp>
        <p:nvSpPr>
          <p:cNvPr id="128" name="Rectangle 127"/>
          <p:cNvSpPr/>
          <p:nvPr/>
        </p:nvSpPr>
        <p:spPr>
          <a:xfrm>
            <a:off x="7591614" y="2851890"/>
            <a:ext cx="966891" cy="572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Calibri" panose="020F0502020204030204" pitchFamily="34" charset="0"/>
                <a:ea typeface="Tahoma" panose="020B0604030504040204" pitchFamily="34" charset="0"/>
                <a:cs typeface="Calibri" panose="020F0502020204030204" pitchFamily="34" charset="0"/>
              </a:rPr>
              <a:t>Hidden representation/Embedding</a:t>
            </a:r>
            <a:endParaRPr lang="en-US" sz="1000" dirty="0">
              <a:latin typeface="Calibri" panose="020F0502020204030204" pitchFamily="34" charset="0"/>
              <a:ea typeface="Tahoma" panose="020B0604030504040204" pitchFamily="34" charset="0"/>
              <a:cs typeface="Calibri" panose="020F0502020204030204" pitchFamily="34" charset="0"/>
            </a:endParaRPr>
          </a:p>
        </p:txBody>
      </p:sp>
      <p:cxnSp>
        <p:nvCxnSpPr>
          <p:cNvPr id="129" name="Straight Arrow Connector 128"/>
          <p:cNvCxnSpPr/>
          <p:nvPr/>
        </p:nvCxnSpPr>
        <p:spPr>
          <a:xfrm>
            <a:off x="7081744" y="2217250"/>
            <a:ext cx="8389" cy="6576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130" name="TextBox 129"/>
              <p:cNvSpPr txBox="1"/>
              <p:nvPr/>
            </p:nvSpPr>
            <p:spPr>
              <a:xfrm>
                <a:off x="4422337" y="3698424"/>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1</m:t>
                          </m:r>
                        </m:sub>
                      </m:sSub>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0" name="TextBox 129"/>
              <p:cNvSpPr txBox="1">
                <a:spLocks noRot="1" noChangeAspect="1" noMove="1" noResize="1" noEditPoints="1" noAdjustHandles="1" noChangeArrowheads="1" noChangeShapeType="1" noTextEdit="1"/>
              </p:cNvSpPr>
              <p:nvPr/>
            </p:nvSpPr>
            <p:spPr>
              <a:xfrm>
                <a:off x="4422337" y="3698424"/>
                <a:ext cx="325925"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1" name="TextBox 130"/>
              <p:cNvSpPr txBox="1"/>
              <p:nvPr/>
            </p:nvSpPr>
            <p:spPr>
              <a:xfrm>
                <a:off x="5057588" y="3698424"/>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2</m:t>
                          </m:r>
                        </m:sub>
                      </m:sSub>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1" name="TextBox 130"/>
              <p:cNvSpPr txBox="1">
                <a:spLocks noRot="1" noChangeAspect="1" noMove="1" noResize="1" noEditPoints="1" noAdjustHandles="1" noChangeArrowheads="1" noChangeShapeType="1" noTextEdit="1"/>
              </p:cNvSpPr>
              <p:nvPr/>
            </p:nvSpPr>
            <p:spPr>
              <a:xfrm>
                <a:off x="5057588" y="3698424"/>
                <a:ext cx="325925"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2" name="TextBox 131"/>
              <p:cNvSpPr txBox="1"/>
              <p:nvPr/>
            </p:nvSpPr>
            <p:spPr>
              <a:xfrm>
                <a:off x="5703399" y="3698424"/>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3</m:t>
                          </m:r>
                        </m:sub>
                      </m:sSub>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2" name="TextBox 131"/>
              <p:cNvSpPr txBox="1">
                <a:spLocks noRot="1" noChangeAspect="1" noMove="1" noResize="1" noEditPoints="1" noAdjustHandles="1" noChangeArrowheads="1" noChangeShapeType="1" noTextEdit="1"/>
              </p:cNvSpPr>
              <p:nvPr/>
            </p:nvSpPr>
            <p:spPr>
              <a:xfrm>
                <a:off x="5703399" y="3698424"/>
                <a:ext cx="325925"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3" name="TextBox 132"/>
              <p:cNvSpPr txBox="1"/>
              <p:nvPr/>
            </p:nvSpPr>
            <p:spPr>
              <a:xfrm>
                <a:off x="6349210" y="3681557"/>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𝑡</m:t>
                          </m:r>
                        </m:sub>
                      </m:sSub>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3" name="TextBox 132"/>
              <p:cNvSpPr txBox="1">
                <a:spLocks noRot="1" noChangeAspect="1" noMove="1" noResize="1" noEditPoints="1" noAdjustHandles="1" noChangeArrowheads="1" noChangeShapeType="1" noTextEdit="1"/>
              </p:cNvSpPr>
              <p:nvPr/>
            </p:nvSpPr>
            <p:spPr>
              <a:xfrm>
                <a:off x="6349210" y="3681557"/>
                <a:ext cx="325925" cy="276999"/>
              </a:xfrm>
              <a:prstGeom prst="rect">
                <a:avLst/>
              </a:prstGeom>
              <a:blipFill>
                <a:blip r:embed="rId7"/>
                <a:stretch>
                  <a:fillRect/>
                </a:stretch>
              </a:blipFill>
            </p:spPr>
            <p:txBody>
              <a:bodyPr/>
              <a:lstStyle/>
              <a:p>
                <a:r>
                  <a:rPr lang="en-US">
                    <a:noFill/>
                  </a:rPr>
                  <a:t> </a:t>
                </a:r>
              </a:p>
            </p:txBody>
          </p:sp>
        </mc:Fallback>
      </mc:AlternateContent>
      <p:sp>
        <p:nvSpPr>
          <p:cNvPr id="134" name="TextBox 133"/>
          <p:cNvSpPr txBox="1"/>
          <p:nvPr/>
        </p:nvSpPr>
        <p:spPr>
          <a:xfrm>
            <a:off x="6015745" y="3606091"/>
            <a:ext cx="347044" cy="369332"/>
          </a:xfrm>
          <a:prstGeom prst="rect">
            <a:avLst/>
          </a:prstGeom>
          <a:noFill/>
        </p:spPr>
        <p:txBody>
          <a:bodyPr wrap="square" rtlCol="0">
            <a:spAutoFit/>
          </a:bodyPr>
          <a:lstStyle/>
          <a:p>
            <a:r>
              <a:rPr lang="en-US" dirty="0" smtClean="0">
                <a:latin typeface="Calibri" panose="020F0502020204030204" pitchFamily="34" charset="0"/>
                <a:ea typeface="Tahoma" panose="020B0604030504040204" pitchFamily="34" charset="0"/>
                <a:cs typeface="Calibri" panose="020F0502020204030204" pitchFamily="34" charset="0"/>
              </a:rPr>
              <a:t>…</a:t>
            </a:r>
            <a:endParaRPr lang="en-US" dirty="0">
              <a:latin typeface="Calibri" panose="020F0502020204030204" pitchFamily="34" charset="0"/>
              <a:ea typeface="Tahoma" panose="020B060403050404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35" name="TextBox 134"/>
              <p:cNvSpPr txBox="1"/>
              <p:nvPr/>
            </p:nvSpPr>
            <p:spPr>
              <a:xfrm>
                <a:off x="9299598" y="1591895"/>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smtClean="0">
                              <a:latin typeface="Cambria Math" panose="02040503050406030204" pitchFamily="18" charset="0"/>
                            </a:rPr>
                          </m:ctrlPr>
                        </m:acc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1</m:t>
                              </m:r>
                            </m:sub>
                          </m:sSub>
                        </m:e>
                      </m:acc>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5" name="TextBox 134"/>
              <p:cNvSpPr txBox="1">
                <a:spLocks noRot="1" noChangeAspect="1" noMove="1" noResize="1" noEditPoints="1" noAdjustHandles="1" noChangeArrowheads="1" noChangeShapeType="1" noTextEdit="1"/>
              </p:cNvSpPr>
              <p:nvPr/>
            </p:nvSpPr>
            <p:spPr>
              <a:xfrm>
                <a:off x="9299598" y="1591895"/>
                <a:ext cx="325925"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TextBox 135"/>
              <p:cNvSpPr txBox="1"/>
              <p:nvPr/>
            </p:nvSpPr>
            <p:spPr>
              <a:xfrm>
                <a:off x="9904628" y="1589927"/>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smtClean="0">
                              <a:latin typeface="Cambria Math" panose="02040503050406030204" pitchFamily="18" charset="0"/>
                            </a:rPr>
                          </m:ctrlPr>
                        </m:acc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2</m:t>
                              </m:r>
                            </m:sub>
                          </m:sSub>
                        </m:e>
                      </m:acc>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6" name="TextBox 135"/>
              <p:cNvSpPr txBox="1">
                <a:spLocks noRot="1" noChangeAspect="1" noMove="1" noResize="1" noEditPoints="1" noAdjustHandles="1" noChangeArrowheads="1" noChangeShapeType="1" noTextEdit="1"/>
              </p:cNvSpPr>
              <p:nvPr/>
            </p:nvSpPr>
            <p:spPr>
              <a:xfrm>
                <a:off x="9904628" y="1589927"/>
                <a:ext cx="325925" cy="27699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7" name="TextBox 136"/>
              <p:cNvSpPr txBox="1"/>
              <p:nvPr/>
            </p:nvSpPr>
            <p:spPr>
              <a:xfrm>
                <a:off x="10542431" y="1574273"/>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smtClean="0">
                              <a:latin typeface="Cambria Math" panose="02040503050406030204" pitchFamily="18" charset="0"/>
                            </a:rPr>
                          </m:ctrlPr>
                        </m:acc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3</m:t>
                              </m:r>
                            </m:sub>
                          </m:sSub>
                        </m:e>
                      </m:acc>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7" name="TextBox 136"/>
              <p:cNvSpPr txBox="1">
                <a:spLocks noRot="1" noChangeAspect="1" noMove="1" noResize="1" noEditPoints="1" noAdjustHandles="1" noChangeArrowheads="1" noChangeShapeType="1" noTextEdit="1"/>
              </p:cNvSpPr>
              <p:nvPr/>
            </p:nvSpPr>
            <p:spPr>
              <a:xfrm>
                <a:off x="10542431" y="1574273"/>
                <a:ext cx="325925"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TextBox 137"/>
              <p:cNvSpPr txBox="1"/>
              <p:nvPr/>
            </p:nvSpPr>
            <p:spPr>
              <a:xfrm>
                <a:off x="11189024" y="1589570"/>
                <a:ext cx="32592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smtClean="0">
                              <a:latin typeface="Cambria Math" panose="02040503050406030204" pitchFamily="18" charset="0"/>
                            </a:rPr>
                          </m:ctrlPr>
                        </m:acc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𝑡</m:t>
                              </m:r>
                            </m:sub>
                          </m:sSub>
                        </m:e>
                      </m:acc>
                    </m:oMath>
                  </m:oMathPara>
                </a14:m>
                <a:endParaRPr lang="en-US" sz="1200" dirty="0">
                  <a:latin typeface="Calibri" panose="020F0502020204030204" pitchFamily="34" charset="0"/>
                  <a:ea typeface="Tahoma" panose="020B0604030504040204" pitchFamily="34" charset="0"/>
                  <a:cs typeface="Calibri" panose="020F0502020204030204" pitchFamily="34" charset="0"/>
                </a:endParaRPr>
              </a:p>
            </p:txBody>
          </p:sp>
        </mc:Choice>
        <mc:Fallback>
          <p:sp>
            <p:nvSpPr>
              <p:cNvPr id="138" name="TextBox 137"/>
              <p:cNvSpPr txBox="1">
                <a:spLocks noRot="1" noChangeAspect="1" noMove="1" noResize="1" noEditPoints="1" noAdjustHandles="1" noChangeArrowheads="1" noChangeShapeType="1" noTextEdit="1"/>
              </p:cNvSpPr>
              <p:nvPr/>
            </p:nvSpPr>
            <p:spPr>
              <a:xfrm>
                <a:off x="11189024" y="1589570"/>
                <a:ext cx="325925" cy="276999"/>
              </a:xfrm>
              <a:prstGeom prst="rect">
                <a:avLst/>
              </a:prstGeom>
              <a:blipFill>
                <a:blip r:embed="rId11"/>
                <a:stretch>
                  <a:fillRect/>
                </a:stretch>
              </a:blipFill>
            </p:spPr>
            <p:txBody>
              <a:bodyPr/>
              <a:lstStyle/>
              <a:p>
                <a:r>
                  <a:rPr lang="en-US">
                    <a:noFill/>
                  </a:rPr>
                  <a:t> </a:t>
                </a:r>
              </a:p>
            </p:txBody>
          </p:sp>
        </mc:Fallback>
      </mc:AlternateContent>
      <p:sp>
        <p:nvSpPr>
          <p:cNvPr id="139" name="TextBox 138"/>
          <p:cNvSpPr txBox="1"/>
          <p:nvPr/>
        </p:nvSpPr>
        <p:spPr>
          <a:xfrm>
            <a:off x="10210695" y="1594327"/>
            <a:ext cx="347044" cy="369332"/>
          </a:xfrm>
          <a:prstGeom prst="rect">
            <a:avLst/>
          </a:prstGeom>
          <a:noFill/>
        </p:spPr>
        <p:txBody>
          <a:bodyPr wrap="square" rtlCol="0">
            <a:spAutoFit/>
          </a:bodyPr>
          <a:lstStyle/>
          <a:p>
            <a:r>
              <a:rPr lang="en-US" dirty="0" smtClean="0">
                <a:latin typeface="Calibri" panose="020F0502020204030204" pitchFamily="34" charset="0"/>
                <a:ea typeface="Tahoma" panose="020B0604030504040204" pitchFamily="34" charset="0"/>
                <a:cs typeface="Calibri" panose="020F0502020204030204" pitchFamily="34" charset="0"/>
              </a:rPr>
              <a:t>…</a:t>
            </a:r>
            <a:endParaRPr lang="en-US" dirty="0">
              <a:latin typeface="Calibri" panose="020F0502020204030204" pitchFamily="34" charset="0"/>
              <a:ea typeface="Tahoma" panose="020B0604030504040204" pitchFamily="34" charset="0"/>
              <a:cs typeface="Calibri" panose="020F0502020204030204" pitchFamily="34" charset="0"/>
            </a:endParaRPr>
          </a:p>
        </p:txBody>
      </p:sp>
      <p:sp>
        <p:nvSpPr>
          <p:cNvPr id="140" name="TextBox 139"/>
          <p:cNvSpPr txBox="1"/>
          <p:nvPr/>
        </p:nvSpPr>
        <p:spPr>
          <a:xfrm>
            <a:off x="6496506" y="3279901"/>
            <a:ext cx="1322204" cy="246221"/>
          </a:xfrm>
          <a:prstGeom prst="rect">
            <a:avLst/>
          </a:prstGeom>
          <a:noFill/>
        </p:spPr>
        <p:txBody>
          <a:bodyPr wrap="square" rtlCol="0">
            <a:spAutoFit/>
          </a:bodyPr>
          <a:lstStyle/>
          <a:p>
            <a:r>
              <a:rPr lang="en-US" sz="1000" dirty="0" smtClean="0">
                <a:latin typeface="Calibri" panose="020F0502020204030204" pitchFamily="34" charset="0"/>
                <a:ea typeface="Tahoma" panose="020B0604030504040204" pitchFamily="34" charset="0"/>
                <a:cs typeface="Calibri" panose="020F0502020204030204" pitchFamily="34" charset="0"/>
              </a:rPr>
              <a:t>Concatenation</a:t>
            </a:r>
            <a:endParaRPr lang="en-US" sz="1000" dirty="0">
              <a:latin typeface="Calibri" panose="020F0502020204030204" pitchFamily="34" charset="0"/>
              <a:ea typeface="Tahoma" panose="020B0604030504040204" pitchFamily="34" charset="0"/>
              <a:cs typeface="Calibri" panose="020F0502020204030204" pitchFamily="34" charset="0"/>
            </a:endParaRPr>
          </a:p>
        </p:txBody>
      </p:sp>
      <p:sp>
        <p:nvSpPr>
          <p:cNvPr id="141" name="TextBox 140"/>
          <p:cNvSpPr txBox="1"/>
          <p:nvPr/>
        </p:nvSpPr>
        <p:spPr>
          <a:xfrm>
            <a:off x="10149546" y="3489007"/>
            <a:ext cx="1322204" cy="246221"/>
          </a:xfrm>
          <a:prstGeom prst="rect">
            <a:avLst/>
          </a:prstGeom>
          <a:noFill/>
        </p:spPr>
        <p:txBody>
          <a:bodyPr wrap="square" rtlCol="0">
            <a:spAutoFit/>
          </a:bodyPr>
          <a:lstStyle/>
          <a:p>
            <a:r>
              <a:rPr lang="en-US" sz="1000" dirty="0" smtClean="0">
                <a:latin typeface="Calibri" panose="020F0502020204030204" pitchFamily="34" charset="0"/>
                <a:ea typeface="Tahoma" panose="020B0604030504040204" pitchFamily="34" charset="0"/>
                <a:cs typeface="Calibri" panose="020F0502020204030204" pitchFamily="34" charset="0"/>
              </a:rPr>
              <a:t>Decoder</a:t>
            </a:r>
            <a:endParaRPr lang="en-US" sz="1000" dirty="0">
              <a:latin typeface="Calibri" panose="020F0502020204030204" pitchFamily="34" charset="0"/>
              <a:ea typeface="Tahoma" panose="020B0604030504040204" pitchFamily="34" charset="0"/>
              <a:cs typeface="Calibri" panose="020F0502020204030204" pitchFamily="34" charset="0"/>
            </a:endParaRPr>
          </a:p>
        </p:txBody>
      </p:sp>
      <p:sp>
        <p:nvSpPr>
          <p:cNvPr id="142" name="Rounded Rectangle 141"/>
          <p:cNvSpPr/>
          <p:nvPr/>
        </p:nvSpPr>
        <p:spPr>
          <a:xfrm>
            <a:off x="4003521" y="2065867"/>
            <a:ext cx="3376846" cy="2145658"/>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Tahoma" panose="020B0604030504040204" pitchFamily="34" charset="0"/>
              <a:cs typeface="Calibri" panose="020F0502020204030204" pitchFamily="34" charset="0"/>
            </a:endParaRPr>
          </a:p>
        </p:txBody>
      </p:sp>
      <p:sp>
        <p:nvSpPr>
          <p:cNvPr id="143" name="Rounded Rectangle 142"/>
          <p:cNvSpPr/>
          <p:nvPr/>
        </p:nvSpPr>
        <p:spPr>
          <a:xfrm>
            <a:off x="8943069" y="1574273"/>
            <a:ext cx="2947767" cy="218097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Tahoma" panose="020B0604030504040204" pitchFamily="34" charset="0"/>
              <a:cs typeface="Calibri" panose="020F0502020204030204" pitchFamily="34" charset="0"/>
            </a:endParaRPr>
          </a:p>
        </p:txBody>
      </p:sp>
      <p:cxnSp>
        <p:nvCxnSpPr>
          <p:cNvPr id="144" name="Straight Arrow Connector 143"/>
          <p:cNvCxnSpPr>
            <a:stCxn id="142" idx="3"/>
            <a:endCxn id="128" idx="1"/>
          </p:cNvCxnSpPr>
          <p:nvPr/>
        </p:nvCxnSpPr>
        <p:spPr>
          <a:xfrm flipV="1">
            <a:off x="7380367" y="3138296"/>
            <a:ext cx="211247" cy="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5" name="Straight Arrow Connector 144"/>
          <p:cNvCxnSpPr>
            <a:endCxn id="143" idx="1"/>
          </p:cNvCxnSpPr>
          <p:nvPr/>
        </p:nvCxnSpPr>
        <p:spPr>
          <a:xfrm flipV="1">
            <a:off x="8560987" y="2664763"/>
            <a:ext cx="382082" cy="4735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6" name="TextBox 145"/>
          <p:cNvSpPr txBox="1"/>
          <p:nvPr/>
        </p:nvSpPr>
        <p:spPr>
          <a:xfrm>
            <a:off x="5255307" y="3985327"/>
            <a:ext cx="1322204" cy="246221"/>
          </a:xfrm>
          <a:prstGeom prst="rect">
            <a:avLst/>
          </a:prstGeom>
          <a:noFill/>
        </p:spPr>
        <p:txBody>
          <a:bodyPr wrap="square" rtlCol="0">
            <a:spAutoFit/>
          </a:bodyPr>
          <a:lstStyle/>
          <a:p>
            <a:r>
              <a:rPr lang="en-US" sz="1000" dirty="0" smtClean="0">
                <a:latin typeface="Calibri" panose="020F0502020204030204" pitchFamily="34" charset="0"/>
                <a:ea typeface="Tahoma" panose="020B0604030504040204" pitchFamily="34" charset="0"/>
                <a:cs typeface="Calibri" panose="020F0502020204030204" pitchFamily="34" charset="0"/>
              </a:rPr>
              <a:t>Encoder</a:t>
            </a:r>
            <a:endParaRPr lang="en-US" sz="1000" dirty="0">
              <a:latin typeface="Calibri" panose="020F0502020204030204" pitchFamily="34" charset="0"/>
              <a:ea typeface="Tahoma" panose="020B060403050404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7" name="Rectangle 146">
                <a:extLst>
                  <a:ext uri="{FF2B5EF4-FFF2-40B4-BE49-F238E27FC236}">
                    <a16:creationId xmlns:a16="http://schemas.microsoft.com/office/drawing/2014/main" id="{08BAE532-AF70-7D41-BAA2-BCBDFA5DCC26}"/>
                  </a:ext>
                </a:extLst>
              </p:cNvPr>
              <p:cNvSpPr/>
              <p:nvPr/>
            </p:nvSpPr>
            <p:spPr>
              <a:xfrm>
                <a:off x="2122920" y="2409696"/>
                <a:ext cx="1521040" cy="1215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N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47" name="Rectangle 146">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2122920" y="2409696"/>
                <a:ext cx="1521040" cy="1215889"/>
              </a:xfrm>
              <a:prstGeom prst="rect">
                <a:avLst/>
              </a:prstGeom>
              <a:blipFill>
                <a:blip r:embed="rId12"/>
                <a:stretch>
                  <a:fillRect l="-5179"/>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8BAE532-AF70-7D41-BAA2-BCBDFA5DCC26}"/>
                  </a:ext>
                </a:extLst>
              </p:cNvPr>
              <p:cNvSpPr/>
              <p:nvPr/>
            </p:nvSpPr>
            <p:spPr>
              <a:xfrm>
                <a:off x="1786389" y="2594256"/>
                <a:ext cx="1521040" cy="1215889"/>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2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48" name="Rectangle 147">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1786389" y="2594256"/>
                <a:ext cx="1521040" cy="1215889"/>
              </a:xfrm>
              <a:prstGeom prst="rect">
                <a:avLst/>
              </a:prstGeom>
              <a:blipFill>
                <a:blip r:embed="rId13"/>
                <a:stretch>
                  <a:fillRect l="-396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Rectangle 148">
                <a:extLst>
                  <a:ext uri="{FF2B5EF4-FFF2-40B4-BE49-F238E27FC236}">
                    <a16:creationId xmlns:a16="http://schemas.microsoft.com/office/drawing/2014/main" id="{08BAE532-AF70-7D41-BAA2-BCBDFA5DCC26}"/>
                  </a:ext>
                </a:extLst>
              </p:cNvPr>
              <p:cNvSpPr/>
              <p:nvPr/>
            </p:nvSpPr>
            <p:spPr>
              <a:xfrm>
                <a:off x="1467187" y="2708395"/>
                <a:ext cx="1521040" cy="1215889"/>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sequence 1 </a:t>
                </a:r>
                <a14:m>
                  <m:oMath xmlns:m="http://schemas.openxmlformats.org/officeDocument/2006/math">
                    <m:d>
                      <m:dPr>
                        <m:begChr m:val="["/>
                        <m:endChr m:val="]"/>
                        <m:ctrlP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en-US"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i="1">
                                <a:solidFill>
                                  <a:schemeClr val="tx1"/>
                                </a:solidFill>
                                <a:latin typeface="Cambria Math" panose="02040503050406030204" pitchFamily="18" charset="0"/>
                                <a:ea typeface="Tahoma" panose="020B0604030504040204" pitchFamily="34" charset="0"/>
                                <a:cs typeface="Tahoma" panose="020B0604030504040204" pitchFamily="34" charset="0"/>
                              </a:rPr>
                              <m:t>𝑎</m:t>
                            </m:r>
                          </m:e>
                          <m:sub>
                            <m:r>
                              <a:rPr lang="en-US"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sub>
                        </m:sSub>
                      </m:e>
                    </m:d>
                  </m:oMath>
                </a14:m>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49" name="Rectangle 148">
                <a:extLst>
                  <a:ext uri="{FF2B5EF4-FFF2-40B4-BE49-F238E27FC236}">
                    <a16:creationId xmlns:a16="http://schemas.microsoft.com/office/drawing/2014/main" id="{08BAE532-AF70-7D41-BAA2-BCBDFA5DCC26}"/>
                  </a:ext>
                </a:extLst>
              </p:cNvPr>
              <p:cNvSpPr>
                <a:spLocks noRot="1" noChangeAspect="1" noMove="1" noResize="1" noEditPoints="1" noAdjustHandles="1" noChangeArrowheads="1" noChangeShapeType="1" noTextEdit="1"/>
              </p:cNvSpPr>
              <p:nvPr/>
            </p:nvSpPr>
            <p:spPr>
              <a:xfrm>
                <a:off x="1467187" y="2708395"/>
                <a:ext cx="1521040" cy="1215889"/>
              </a:xfrm>
              <a:prstGeom prst="rect">
                <a:avLst/>
              </a:prstGeom>
              <a:blipFill>
                <a:blip r:embed="rId14"/>
                <a:stretch>
                  <a:fillRect l="-4400"/>
                </a:stretch>
              </a:blipFill>
              <a:ln>
                <a:solidFill>
                  <a:schemeClr val="tx1"/>
                </a:solidFill>
              </a:ln>
            </p:spPr>
            <p:txBody>
              <a:bodyPr/>
              <a:lstStyle/>
              <a:p>
                <a:r>
                  <a:rPr lang="en-US">
                    <a:noFill/>
                  </a:rPr>
                  <a:t> </a:t>
                </a:r>
              </a:p>
            </p:txBody>
          </p:sp>
        </mc:Fallback>
      </mc:AlternateContent>
      <p:sp>
        <p:nvSpPr>
          <p:cNvPr id="150" name="Right Arrow 149"/>
          <p:cNvSpPr/>
          <p:nvPr/>
        </p:nvSpPr>
        <p:spPr>
          <a:xfrm>
            <a:off x="3686116" y="2925866"/>
            <a:ext cx="289640" cy="3540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8BAE532-AF70-7D41-BAA2-BCBDFA5DCC26}"/>
              </a:ext>
            </a:extLst>
          </p:cNvPr>
          <p:cNvSpPr/>
          <p:nvPr/>
        </p:nvSpPr>
        <p:spPr>
          <a:xfrm>
            <a:off x="7586074" y="3795552"/>
            <a:ext cx="1559010" cy="121588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graphicFrame>
            <p:nvGraphicFramePr>
              <p:cNvPr id="152" name="Table 151"/>
              <p:cNvGraphicFramePr>
                <a:graphicFrameLocks noGrp="1"/>
              </p:cNvGraphicFramePr>
              <p:nvPr>
                <p:extLst>
                  <p:ext uri="{D42A27DB-BD31-4B8C-83A1-F6EECF244321}">
                    <p14:modId xmlns:p14="http://schemas.microsoft.com/office/powerpoint/2010/main" val="10519691"/>
                  </p:ext>
                </p:extLst>
              </p:nvPr>
            </p:nvGraphicFramePr>
            <p:xfrm>
              <a:off x="8331730" y="3840410"/>
              <a:ext cx="723153" cy="883920"/>
            </p:xfrm>
            <a:graphic>
              <a:graphicData uri="http://schemas.openxmlformats.org/drawingml/2006/table">
                <a:tbl>
                  <a:tblPr firstRow="1" bandRow="1">
                    <a:tableStyleId>{616DA210-FB5B-4158-B5E0-FEB733F419BA}</a:tableStyleId>
                  </a:tblPr>
                  <a:tblGrid>
                    <a:gridCol w="235372">
                      <a:extLst>
                        <a:ext uri="{9D8B030D-6E8A-4147-A177-3AD203B41FA5}">
                          <a16:colId xmlns:a16="http://schemas.microsoft.com/office/drawing/2014/main" val="3882499658"/>
                        </a:ext>
                      </a:extLst>
                    </a:gridCol>
                    <a:gridCol w="234305">
                      <a:extLst>
                        <a:ext uri="{9D8B030D-6E8A-4147-A177-3AD203B41FA5}">
                          <a16:colId xmlns:a16="http://schemas.microsoft.com/office/drawing/2014/main" val="193384358"/>
                        </a:ext>
                      </a:extLst>
                    </a:gridCol>
                    <a:gridCol w="253476">
                      <a:extLst>
                        <a:ext uri="{9D8B030D-6E8A-4147-A177-3AD203B41FA5}">
                          <a16:colId xmlns:a16="http://schemas.microsoft.com/office/drawing/2014/main" val="1899331061"/>
                        </a:ext>
                      </a:extLst>
                    </a:gridCol>
                  </a:tblGrid>
                  <a:tr h="191569">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1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𝐷</m:t>
                                    </m:r>
                                  </m:e>
                                  <m:sub>
                                    <m:r>
                                      <a:rPr lang="en-US" sz="1000"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1000" dirty="0"/>
                        </a:p>
                      </a:txBody>
                      <a:tcPr/>
                    </a:tc>
                    <a:tc>
                      <a:txBody>
                        <a:bodyPr/>
                        <a:lstStyle/>
                        <a:p>
                          <a:pPr algn="ctr"/>
                          <a:r>
                            <a:rPr lang="en-US" sz="500" dirty="0" smtClean="0"/>
                            <a:t>…</a:t>
                          </a:r>
                          <a:endParaRPr lang="en-US" sz="5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9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9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𝐷</m:t>
                                    </m:r>
                                  </m:e>
                                  <m:sub>
                                    <m:r>
                                      <a:rPr lang="en-US" sz="9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𝑴</m:t>
                                    </m:r>
                                  </m:sub>
                                </m:sSub>
                              </m:oMath>
                            </m:oMathPara>
                          </a14:m>
                          <a:endParaRPr lang="en-US" sz="900" dirty="0"/>
                        </a:p>
                      </a:txBody>
                      <a:tcPr/>
                    </a:tc>
                    <a:extLst>
                      <a:ext uri="{0D108BD9-81ED-4DB2-BD59-A6C34878D82A}">
                        <a16:rowId xmlns:a16="http://schemas.microsoft.com/office/drawing/2014/main" val="354641888"/>
                      </a:ext>
                    </a:extLst>
                  </a:tr>
                  <a:tr h="167622">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r>
                                      <a:rPr lang="en-US" sz="800"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800" dirty="0"/>
                        </a:p>
                      </a:txBody>
                      <a:tcPr/>
                    </a:tc>
                    <a:tc>
                      <a:txBody>
                        <a:bodyPr/>
                        <a:lstStyle/>
                        <a:p>
                          <a:pPr algn="ctr"/>
                          <a:r>
                            <a:rPr lang="en-US" sz="800" dirty="0" smtClean="0"/>
                            <a:t>…</a:t>
                          </a:r>
                          <a:endParaRPr lang="en-US" sz="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b>
                                </m:sSub>
                              </m:oMath>
                            </m:oMathPara>
                          </a14:m>
                          <a:endParaRPr lang="en-US" sz="800" dirty="0"/>
                        </a:p>
                      </a:txBody>
                      <a:tcPr/>
                    </a:tc>
                    <a:extLst>
                      <a:ext uri="{0D108BD9-81ED-4DB2-BD59-A6C34878D82A}">
                        <a16:rowId xmlns:a16="http://schemas.microsoft.com/office/drawing/2014/main" val="1295533555"/>
                      </a:ext>
                    </a:extLst>
                  </a:tr>
                  <a:tr h="167622">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extLst>
                      <a:ext uri="{0D108BD9-81ED-4DB2-BD59-A6C34878D82A}">
                        <a16:rowId xmlns:a16="http://schemas.microsoft.com/office/drawing/2014/main" val="2973871984"/>
                      </a:ext>
                    </a:extLst>
                  </a:tr>
                  <a:tr h="1676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en-US" sz="800" dirty="0"/>
                        </a:p>
                      </a:txBody>
                      <a:tcPr/>
                    </a:tc>
                    <a:tc>
                      <a:txBody>
                        <a:bodyPr/>
                        <a:lstStyle/>
                        <a:p>
                          <a:pPr algn="ctr"/>
                          <a:r>
                            <a:rPr lang="en-US" sz="800" dirty="0" smtClean="0"/>
                            <a:t>…</a:t>
                          </a: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𝑙</m:t>
                                    </m:r>
                                  </m:e>
                                  <m:sub>
                                    <m:r>
                                      <a:rPr lang="en-US" sz="8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𝑛𝑀</m:t>
                                    </m:r>
                                  </m:sub>
                                </m:sSub>
                              </m:oMath>
                            </m:oMathPara>
                          </a14:m>
                          <a:endParaRPr lang="en-US" sz="800" dirty="0"/>
                        </a:p>
                      </a:txBody>
                      <a:tcPr/>
                    </a:tc>
                    <a:extLst>
                      <a:ext uri="{0D108BD9-81ED-4DB2-BD59-A6C34878D82A}">
                        <a16:rowId xmlns:a16="http://schemas.microsoft.com/office/drawing/2014/main" val="3144229873"/>
                      </a:ext>
                    </a:extLst>
                  </a:tr>
                </a:tbl>
              </a:graphicData>
            </a:graphic>
          </p:graphicFrame>
        </mc:Choice>
        <mc:Fallback>
          <p:graphicFrame>
            <p:nvGraphicFramePr>
              <p:cNvPr id="152" name="Table 151"/>
              <p:cNvGraphicFramePr>
                <a:graphicFrameLocks noGrp="1"/>
              </p:cNvGraphicFramePr>
              <p:nvPr>
                <p:extLst>
                  <p:ext uri="{D42A27DB-BD31-4B8C-83A1-F6EECF244321}">
                    <p14:modId xmlns:p14="http://schemas.microsoft.com/office/powerpoint/2010/main" val="10519691"/>
                  </p:ext>
                </p:extLst>
              </p:nvPr>
            </p:nvGraphicFramePr>
            <p:xfrm>
              <a:off x="8331730" y="3840410"/>
              <a:ext cx="723153" cy="883920"/>
            </p:xfrm>
            <a:graphic>
              <a:graphicData uri="http://schemas.openxmlformats.org/drawingml/2006/table">
                <a:tbl>
                  <a:tblPr firstRow="1" bandRow="1">
                    <a:tableStyleId>{616DA210-FB5B-4158-B5E0-FEB733F419BA}</a:tableStyleId>
                  </a:tblPr>
                  <a:tblGrid>
                    <a:gridCol w="235372">
                      <a:extLst>
                        <a:ext uri="{9D8B030D-6E8A-4147-A177-3AD203B41FA5}">
                          <a16:colId xmlns:a16="http://schemas.microsoft.com/office/drawing/2014/main" val="3882499658"/>
                        </a:ext>
                      </a:extLst>
                    </a:gridCol>
                    <a:gridCol w="234305">
                      <a:extLst>
                        <a:ext uri="{9D8B030D-6E8A-4147-A177-3AD203B41FA5}">
                          <a16:colId xmlns:a16="http://schemas.microsoft.com/office/drawing/2014/main" val="193384358"/>
                        </a:ext>
                      </a:extLst>
                    </a:gridCol>
                    <a:gridCol w="253476">
                      <a:extLst>
                        <a:ext uri="{9D8B030D-6E8A-4147-A177-3AD203B41FA5}">
                          <a16:colId xmlns:a16="http://schemas.microsoft.com/office/drawing/2014/main" val="1899331061"/>
                        </a:ext>
                      </a:extLst>
                    </a:gridCol>
                  </a:tblGrid>
                  <a:tr h="243840">
                    <a:tc>
                      <a:txBody>
                        <a:bodyPr/>
                        <a:lstStyle/>
                        <a:p>
                          <a:endParaRPr lang="en-US"/>
                        </a:p>
                      </a:txBody>
                      <a:tcPr>
                        <a:blipFill>
                          <a:blip r:embed="rId15"/>
                          <a:stretch>
                            <a:fillRect l="-2564" t="-2500" r="-215385" b="-275000"/>
                          </a:stretch>
                        </a:blipFill>
                      </a:tcPr>
                    </a:tc>
                    <a:tc>
                      <a:txBody>
                        <a:bodyPr/>
                        <a:lstStyle/>
                        <a:p>
                          <a:pPr algn="ctr"/>
                          <a:r>
                            <a:rPr lang="en-US" sz="500" dirty="0" smtClean="0"/>
                            <a:t>…</a:t>
                          </a:r>
                          <a:endParaRPr lang="en-US" sz="500" dirty="0"/>
                        </a:p>
                      </a:txBody>
                      <a:tcPr/>
                    </a:tc>
                    <a:tc>
                      <a:txBody>
                        <a:bodyPr/>
                        <a:lstStyle/>
                        <a:p>
                          <a:endParaRPr lang="en-US"/>
                        </a:p>
                      </a:txBody>
                      <a:tcPr>
                        <a:blipFill>
                          <a:blip r:embed="rId15"/>
                          <a:stretch>
                            <a:fillRect l="-188095" t="-2500" r="-7143" b="-275000"/>
                          </a:stretch>
                        </a:blipFill>
                      </a:tcPr>
                    </a:tc>
                    <a:extLst>
                      <a:ext uri="{0D108BD9-81ED-4DB2-BD59-A6C34878D82A}">
                        <a16:rowId xmlns:a16="http://schemas.microsoft.com/office/drawing/2014/main" val="354641888"/>
                      </a:ext>
                    </a:extLst>
                  </a:tr>
                  <a:tr h="213360">
                    <a:tc>
                      <a:txBody>
                        <a:bodyPr/>
                        <a:lstStyle/>
                        <a:p>
                          <a:endParaRPr lang="en-US"/>
                        </a:p>
                      </a:txBody>
                      <a:tcPr>
                        <a:blipFill>
                          <a:blip r:embed="rId15"/>
                          <a:stretch>
                            <a:fillRect l="-2564" t="-113889" r="-215385" b="-205556"/>
                          </a:stretch>
                        </a:blipFill>
                      </a:tcPr>
                    </a:tc>
                    <a:tc>
                      <a:txBody>
                        <a:bodyPr/>
                        <a:lstStyle/>
                        <a:p>
                          <a:pPr algn="ctr"/>
                          <a:r>
                            <a:rPr lang="en-US" sz="800" dirty="0" smtClean="0"/>
                            <a:t>…</a:t>
                          </a:r>
                          <a:endParaRPr lang="en-US" sz="800" dirty="0"/>
                        </a:p>
                      </a:txBody>
                      <a:tcPr/>
                    </a:tc>
                    <a:tc>
                      <a:txBody>
                        <a:bodyPr/>
                        <a:lstStyle/>
                        <a:p>
                          <a:endParaRPr lang="en-US"/>
                        </a:p>
                      </a:txBody>
                      <a:tcPr>
                        <a:blipFill>
                          <a:blip r:embed="rId15"/>
                          <a:stretch>
                            <a:fillRect l="-188095" t="-113889" r="-7143" b="-205556"/>
                          </a:stretch>
                        </a:blipFill>
                      </a:tcPr>
                    </a:tc>
                    <a:extLst>
                      <a:ext uri="{0D108BD9-81ED-4DB2-BD59-A6C34878D82A}">
                        <a16:rowId xmlns:a16="http://schemas.microsoft.com/office/drawing/2014/main" val="1295533555"/>
                      </a:ext>
                    </a:extLst>
                  </a:tr>
                  <a:tr h="213360">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tc>
                      <a:txBody>
                        <a:bodyPr/>
                        <a:lstStyle/>
                        <a:p>
                          <a:pPr algn="ctr"/>
                          <a:r>
                            <a:rPr lang="en-US" sz="800" dirty="0" smtClean="0"/>
                            <a:t>…</a:t>
                          </a:r>
                          <a:endParaRPr lang="en-US" sz="800" dirty="0"/>
                        </a:p>
                      </a:txBody>
                      <a:tcPr/>
                    </a:tc>
                    <a:extLst>
                      <a:ext uri="{0D108BD9-81ED-4DB2-BD59-A6C34878D82A}">
                        <a16:rowId xmlns:a16="http://schemas.microsoft.com/office/drawing/2014/main" val="2973871984"/>
                      </a:ext>
                    </a:extLst>
                  </a:tr>
                  <a:tr h="213360">
                    <a:tc>
                      <a:txBody>
                        <a:bodyPr/>
                        <a:lstStyle/>
                        <a:p>
                          <a:endParaRPr lang="en-US"/>
                        </a:p>
                      </a:txBody>
                      <a:tcPr>
                        <a:blipFill>
                          <a:blip r:embed="rId15"/>
                          <a:stretch>
                            <a:fillRect l="-2564" t="-320000" r="-215385" b="-11429"/>
                          </a:stretch>
                        </a:blipFill>
                      </a:tcPr>
                    </a:tc>
                    <a:tc>
                      <a:txBody>
                        <a:bodyPr/>
                        <a:lstStyle/>
                        <a:p>
                          <a:pPr algn="ctr"/>
                          <a:r>
                            <a:rPr lang="en-US" sz="800" dirty="0" smtClean="0"/>
                            <a:t>…</a:t>
                          </a:r>
                          <a:endParaRPr lang="en-US" sz="800" dirty="0"/>
                        </a:p>
                      </a:txBody>
                      <a:tcPr/>
                    </a:tc>
                    <a:tc>
                      <a:txBody>
                        <a:bodyPr/>
                        <a:lstStyle/>
                        <a:p>
                          <a:endParaRPr lang="en-US"/>
                        </a:p>
                      </a:txBody>
                      <a:tcPr>
                        <a:blipFill>
                          <a:blip r:embed="rId15"/>
                          <a:stretch>
                            <a:fillRect l="-188095" t="-320000" r="-7143" b="-11429"/>
                          </a:stretch>
                        </a:blipFill>
                      </a:tcPr>
                    </a:tc>
                    <a:extLst>
                      <a:ext uri="{0D108BD9-81ED-4DB2-BD59-A6C34878D82A}">
                        <a16:rowId xmlns:a16="http://schemas.microsoft.com/office/drawing/2014/main" val="3144229873"/>
                      </a:ext>
                    </a:extLst>
                  </a:tr>
                </a:tbl>
              </a:graphicData>
            </a:graphic>
          </p:graphicFrame>
        </mc:Fallback>
      </mc:AlternateContent>
      <p:sp>
        <p:nvSpPr>
          <p:cNvPr id="153" name="TextBox 152"/>
          <p:cNvSpPr txBox="1"/>
          <p:nvPr/>
        </p:nvSpPr>
        <p:spPr>
          <a:xfrm>
            <a:off x="7531120" y="4234893"/>
            <a:ext cx="968296" cy="261610"/>
          </a:xfrm>
          <a:prstGeom prst="rect">
            <a:avLst/>
          </a:prstGeom>
          <a:noFill/>
        </p:spPr>
        <p:txBody>
          <a:bodyPr wrap="square" rtlCol="0">
            <a:spAutoFit/>
          </a:bodyP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4" name="TextBox 153"/>
          <p:cNvSpPr txBox="1"/>
          <p:nvPr/>
        </p:nvSpPr>
        <p:spPr>
          <a:xfrm>
            <a:off x="7535128" y="3799419"/>
            <a:ext cx="896489" cy="261610"/>
          </a:xfrm>
          <a:prstGeom prst="rect">
            <a:avLst/>
          </a:prstGeom>
          <a:noFill/>
        </p:spPr>
        <p:txBody>
          <a:bodyPr wrap="square" rtlCol="0">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Dimension</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155" name="Right Arrow 154"/>
          <p:cNvSpPr/>
          <p:nvPr/>
        </p:nvSpPr>
        <p:spPr>
          <a:xfrm>
            <a:off x="9223264" y="4234185"/>
            <a:ext cx="282150"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9408530" y="3851702"/>
            <a:ext cx="1666304" cy="1200329"/>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Embedding for Long-step </a:t>
            </a:r>
            <a:r>
              <a:rPr lang="en-US" dirty="0" smtClean="0">
                <a:latin typeface="Tahoma" panose="020B0604030504040204" pitchFamily="34" charset="0"/>
                <a:ea typeface="Tahoma" panose="020B0604030504040204" pitchFamily="34" charset="0"/>
                <a:cs typeface="Tahoma" panose="020B0604030504040204" pitchFamily="34" charset="0"/>
              </a:rPr>
              <a:t>sequential behavior</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157" name="TextBox 156"/>
              <p:cNvSpPr txBox="1"/>
              <p:nvPr/>
            </p:nvSpPr>
            <p:spPr>
              <a:xfrm>
                <a:off x="7437221" y="4713492"/>
                <a:ext cx="1915920" cy="3231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ea typeface="Tahoma" panose="020B0604030504040204" pitchFamily="34" charset="0"/>
                          <a:cs typeface="Tahoma" panose="020B0604030504040204" pitchFamily="34" charset="0"/>
                        </a:rPr>
                        <m:t>𝑀</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𝑛</m:t>
                      </m:r>
                    </m:oMath>
                  </m:oMathPara>
                </a14:m>
                <a:endParaRPr lang="en-US" sz="15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57" name="TextBox 156"/>
              <p:cNvSpPr txBox="1">
                <a:spLocks noRot="1" noChangeAspect="1" noMove="1" noResize="1" noEditPoints="1" noAdjustHandles="1" noChangeArrowheads="1" noChangeShapeType="1" noTextEdit="1"/>
              </p:cNvSpPr>
              <p:nvPr/>
            </p:nvSpPr>
            <p:spPr>
              <a:xfrm>
                <a:off x="7437221" y="4713492"/>
                <a:ext cx="1915920" cy="323165"/>
              </a:xfrm>
              <a:prstGeom prst="rect">
                <a:avLst/>
              </a:prstGeom>
              <a:blipFill>
                <a:blip r:embed="rId16"/>
                <a:stretch>
                  <a:fillRect/>
                </a:stretch>
              </a:blipFill>
            </p:spPr>
            <p:txBody>
              <a:bodyPr/>
              <a:lstStyle/>
              <a:p>
                <a:r>
                  <a:rPr lang="en-US">
                    <a:noFill/>
                  </a:rPr>
                  <a:t> </a:t>
                </a:r>
              </a:p>
            </p:txBody>
          </p:sp>
        </mc:Fallback>
      </mc:AlternateContent>
      <p:sp>
        <p:nvSpPr>
          <p:cNvPr id="179" name="Down Arrow 178"/>
          <p:cNvSpPr/>
          <p:nvPr/>
        </p:nvSpPr>
        <p:spPr>
          <a:xfrm>
            <a:off x="7957145" y="3499607"/>
            <a:ext cx="207469" cy="235621"/>
          </a:xfrm>
          <a:prstGeom prst="downArrow">
            <a:avLst/>
          </a:prstGeom>
          <a:solidFill>
            <a:schemeClr val="accent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Arrow Connector 182"/>
          <p:cNvCxnSpPr/>
          <p:nvPr/>
        </p:nvCxnSpPr>
        <p:spPr>
          <a:xfrm flipV="1">
            <a:off x="3156776" y="3653234"/>
            <a:ext cx="595108" cy="4106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4" name="TextBox 183"/>
          <p:cNvSpPr txBox="1"/>
          <p:nvPr/>
        </p:nvSpPr>
        <p:spPr>
          <a:xfrm>
            <a:off x="3498986" y="3773419"/>
            <a:ext cx="277051" cy="307777"/>
          </a:xfrm>
          <a:prstGeom prst="rect">
            <a:avLst/>
          </a:prstGeom>
          <a:noFill/>
        </p:spPr>
        <p:txBody>
          <a:bodyPr wrap="square" rtlCol="0">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6" name="TextBox 185"/>
          <p:cNvSpPr txBox="1"/>
          <p:nvPr/>
        </p:nvSpPr>
        <p:spPr>
          <a:xfrm>
            <a:off x="3675928" y="4267201"/>
            <a:ext cx="3926854" cy="369332"/>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Bi-directional LSTM auto encoder</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2" name="Title 1"/>
          <p:cNvSpPr txBox="1">
            <a:spLocks/>
          </p:cNvSpPr>
          <p:nvPr/>
        </p:nvSpPr>
        <p:spPr>
          <a:xfrm>
            <a:off x="1329111"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Technical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BFD2CDEF-EBF7-A24C-97CC-57BDAB189928}" type="slidenum">
              <a:rPr lang="en-US" smtClean="0"/>
              <a:pPr/>
              <a:t>11</a:t>
            </a:fld>
            <a:endParaRPr lang="en-US" dirty="0"/>
          </a:p>
        </p:txBody>
      </p:sp>
      <p:sp>
        <p:nvSpPr>
          <p:cNvPr id="164" name="Rectangle 163"/>
          <p:cNvSpPr/>
          <p:nvPr/>
        </p:nvSpPr>
        <p:spPr>
          <a:xfrm>
            <a:off x="8312091" y="3832210"/>
            <a:ext cx="742792" cy="8921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21407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20112" y="6397256"/>
            <a:ext cx="918882" cy="222436"/>
          </a:xfrm>
        </p:spPr>
        <p:txBody>
          <a:bodyPr/>
          <a:lstStyle/>
          <a:p>
            <a:fld id="{E31375A4-56A4-47D6-9801-1991572033F7}" type="slidenum">
              <a:rPr lang="en-US" smtClean="0"/>
              <a:t>12</a:t>
            </a:fld>
            <a:endParaRPr lang="en-US"/>
          </a:p>
        </p:txBody>
      </p:sp>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Reflective Thinking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2395660"/>
              </p:ext>
            </p:extLst>
          </p:nvPr>
        </p:nvGraphicFramePr>
        <p:xfrm>
          <a:off x="1467123" y="1402906"/>
          <a:ext cx="4836855" cy="3931920"/>
        </p:xfrm>
        <a:graphic>
          <a:graphicData uri="http://schemas.openxmlformats.org/drawingml/2006/table">
            <a:tbl>
              <a:tblPr firstRow="1" bandRow="1">
                <a:tableStyleId>{5C22544A-7EE6-4342-B048-85BDC9FD1C3A}</a:tableStyleId>
              </a:tblPr>
              <a:tblGrid>
                <a:gridCol w="1612285">
                  <a:extLst>
                    <a:ext uri="{9D8B030D-6E8A-4147-A177-3AD203B41FA5}">
                      <a16:colId xmlns:a16="http://schemas.microsoft.com/office/drawing/2014/main" val="3043347551"/>
                    </a:ext>
                  </a:extLst>
                </a:gridCol>
                <a:gridCol w="1772289">
                  <a:extLst>
                    <a:ext uri="{9D8B030D-6E8A-4147-A177-3AD203B41FA5}">
                      <a16:colId xmlns:a16="http://schemas.microsoft.com/office/drawing/2014/main" val="1665040685"/>
                    </a:ext>
                  </a:extLst>
                </a:gridCol>
                <a:gridCol w="1452281">
                  <a:extLst>
                    <a:ext uri="{9D8B030D-6E8A-4147-A177-3AD203B41FA5}">
                      <a16:colId xmlns:a16="http://schemas.microsoft.com/office/drawing/2014/main" val="2210741482"/>
                    </a:ext>
                  </a:extLst>
                </a:gridCol>
              </a:tblGrid>
              <a:tr h="312887">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Timestamps</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Action</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Time gaps </a:t>
                      </a:r>
                      <a:r>
                        <a:rPr lang="en-US" sz="1400" dirty="0" smtClean="0">
                          <a:latin typeface="Tahoma" panose="020B0604030504040204" pitchFamily="34" charset="0"/>
                          <a:ea typeface="Tahoma" panose="020B0604030504040204" pitchFamily="34" charset="0"/>
                          <a:cs typeface="Tahoma" panose="020B0604030504040204" pitchFamily="34" charset="0"/>
                        </a:rPr>
                        <a:t>(sec)</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63248588"/>
                  </a:ext>
                </a:extLst>
              </a:tr>
              <a:tr h="312887">
                <a:tc>
                  <a:txBody>
                    <a:bodyPr/>
                    <a:lstStyle/>
                    <a:p>
                      <a:pPr algn="ct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12:51:27</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foundation</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0</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656339159"/>
                  </a:ext>
                </a:extLst>
              </a:tr>
              <a:tr h="2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12:51:29</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2</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719061832"/>
                  </a:ext>
                </a:extLst>
              </a:tr>
              <a:tr h="3128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12:51:33</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4</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604689752"/>
                  </a:ext>
                </a:extLst>
              </a:tr>
              <a:tr h="3128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12:51:33</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a:t>
                      </a:r>
                      <a:r>
                        <a:rPr lang="en-US" sz="1400" baseline="0" dirty="0" smtClean="0">
                          <a:latin typeface="Tahoma" panose="020B0604030504040204" pitchFamily="34" charset="0"/>
                          <a:ea typeface="Tahoma" panose="020B0604030504040204" pitchFamily="34" charset="0"/>
                          <a:cs typeface="Tahoma" panose="020B0604030504040204" pitchFamily="34" charset="0"/>
                        </a:rPr>
                        <a:t> wall</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0</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279612124"/>
                  </a:ext>
                </a:extLst>
              </a:tr>
              <a:tr h="213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12:51:34</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Remove wall</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1</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466282425"/>
                  </a:ext>
                </a:extLst>
              </a:tr>
              <a:tr h="213586">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060429809"/>
                  </a:ext>
                </a:extLst>
              </a:tr>
              <a:tr h="2135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smtClean="0">
                          <a:solidFill>
                            <a:schemeClr val="tx1"/>
                          </a:solidFill>
                          <a:latin typeface="Tahoma" panose="020B0604030504040204" pitchFamily="34" charset="0"/>
                          <a:ea typeface="Tahoma" panose="020B0604030504040204" pitchFamily="34" charset="0"/>
                          <a:cs typeface="Tahoma" panose="020B0604030504040204" pitchFamily="34" charset="0"/>
                        </a:rPr>
                        <a:t>2017-11-14 2:30:50</a:t>
                      </a:r>
                      <a:endParaRPr lang="en-US" sz="1400" dirty="0" smtClean="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Analysis</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7</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697588452"/>
                  </a:ext>
                </a:extLst>
              </a:tr>
            </a:tbl>
          </a:graphicData>
        </a:graphic>
      </p:graphicFrame>
      <p:pic>
        <p:nvPicPr>
          <p:cNvPr id="162" name="Pictur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2449" y="1458273"/>
            <a:ext cx="4781144" cy="1693718"/>
          </a:xfrm>
          <a:prstGeom prst="rect">
            <a:avLst/>
          </a:prstGeom>
        </p:spPr>
      </p:pic>
      <p:sp>
        <p:nvSpPr>
          <p:cNvPr id="3" name="Right Arrow 2"/>
          <p:cNvSpPr/>
          <p:nvPr/>
        </p:nvSpPr>
        <p:spPr>
          <a:xfrm>
            <a:off x="6425037" y="2056428"/>
            <a:ext cx="586355" cy="527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9154758" y="3281280"/>
            <a:ext cx="537883" cy="666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78083" y="3340261"/>
            <a:ext cx="1495314" cy="338554"/>
          </a:xfrm>
          <a:prstGeom prst="rect">
            <a:avLst/>
          </a:prstGeom>
          <a:noFill/>
        </p:spPr>
        <p:txBody>
          <a:bodyPr wrap="square" rtlCol="0">
            <a:spAutoFit/>
          </a:bodyPr>
          <a:lstStyle/>
          <a:p>
            <a:r>
              <a:rPr lang="en-US" sz="1600" dirty="0" smtClean="0">
                <a:latin typeface="Tahoma" panose="020B0604030504040204" pitchFamily="34" charset="0"/>
                <a:ea typeface="Tahoma" panose="020B0604030504040204" pitchFamily="34" charset="0"/>
                <a:cs typeface="Tahoma" panose="020B0604030504040204" pitchFamily="34" charset="0"/>
              </a:rPr>
              <a:t>Distribution fit</a:t>
            </a:r>
            <a:endParaRPr lang="en-US"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852621" y="4077544"/>
                <a:ext cx="506097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𝐷𝑖𝑠𝑡𝑑𝑟𝑖𝑏𝑢𝑡𝑖𝑜𝑛</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𝑛𝑎𝑚𝑒</m:t>
                      </m:r>
                      <m:r>
                        <a:rPr lang="en-US" sz="2000" b="0" i="1" dirty="0" smtClean="0">
                          <a:latin typeface="Cambria Math" panose="02040503050406030204" pitchFamily="18" charset="0"/>
                        </a:rPr>
                        <m:t>, </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𝐷</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𝐷</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𝐷</m:t>
                          </m:r>
                        </m:e>
                        <m:sub>
                          <m:r>
                            <a:rPr lang="en-US" sz="2000" b="0" i="1" dirty="0" smtClean="0">
                              <a:latin typeface="Cambria Math" panose="02040503050406030204" pitchFamily="18" charset="0"/>
                            </a:rPr>
                            <m:t>𝐿</m:t>
                          </m:r>
                        </m:sub>
                      </m:sSub>
                      <m:r>
                        <a:rPr lang="en-US" sz="2000" b="0" i="1" dirty="0" smtClean="0">
                          <a:latin typeface="Cambria Math" panose="02040503050406030204" pitchFamily="18" charset="0"/>
                        </a:rPr>
                        <m:t>]</m:t>
                      </m:r>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852621" y="4077544"/>
                <a:ext cx="5060972" cy="400110"/>
              </a:xfrm>
              <a:prstGeom prst="rect">
                <a:avLst/>
              </a:prstGeom>
              <a:blipFill>
                <a:blip r:embed="rId5"/>
                <a:stretch>
                  <a:fillRect b="-16667"/>
                </a:stretch>
              </a:blipFill>
            </p:spPr>
            <p:txBody>
              <a:bodyPr/>
              <a:lstStyle/>
              <a:p>
                <a:r>
                  <a:rPr lang="en-US">
                    <a:noFill/>
                  </a:rPr>
                  <a:t> </a:t>
                </a:r>
              </a:p>
            </p:txBody>
          </p:sp>
        </mc:Fallback>
      </mc:AlternateContent>
      <p:sp>
        <p:nvSpPr>
          <p:cNvPr id="10" name="Down Arrow 9"/>
          <p:cNvSpPr/>
          <p:nvPr/>
        </p:nvSpPr>
        <p:spPr>
          <a:xfrm>
            <a:off x="9173397" y="4539695"/>
            <a:ext cx="699247" cy="1032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1467123" y="5556146"/>
                <a:ext cx="11173111" cy="830997"/>
              </a:xfrm>
              <a:prstGeom prst="rect">
                <a:avLst/>
              </a:prstGeom>
              <a:noFill/>
            </p:spPr>
            <p:txBody>
              <a:bodyPr wrap="square" rtlCol="0">
                <a:spAutoFit/>
              </a:bodyPr>
              <a:lstStyle/>
              <a:p>
                <a:r>
                  <a:rPr lang="en-US" sz="2400" b="0" dirty="0" smtClean="0">
                    <a:latin typeface="Tahoma" panose="020B0604030504040204" pitchFamily="34" charset="0"/>
                    <a:ea typeface="Tahoma" panose="020B0604030504040204" pitchFamily="34" charset="0"/>
                    <a:cs typeface="Tahoma" panose="020B0604030504040204" pitchFamily="34" charset="0"/>
                  </a:rPr>
                  <a:t>For L distribution parameters and n designers, the </a:t>
                </a:r>
                <a:r>
                  <a:rPr lang="en-US" sz="2400" b="1" dirty="0" smtClean="0">
                    <a:latin typeface="Tahoma" panose="020B0604030504040204" pitchFamily="34" charset="0"/>
                    <a:ea typeface="Tahoma" panose="020B0604030504040204" pitchFamily="34" charset="0"/>
                    <a:cs typeface="Tahoma" panose="020B0604030504040204" pitchFamily="34" charset="0"/>
                  </a:rPr>
                  <a:t>reflective thinking behavior </a:t>
                </a:r>
                <a:r>
                  <a:rPr lang="en-US" sz="2400" b="1" dirty="0" smtClean="0">
                    <a:latin typeface="Tahoma" panose="020B0604030504040204" pitchFamily="34" charset="0"/>
                    <a:ea typeface="Tahoma" panose="020B0604030504040204" pitchFamily="34" charset="0"/>
                    <a:cs typeface="Tahoma" panose="020B0604030504040204" pitchFamily="34" charset="0"/>
                  </a:rPr>
                  <a:t>embedding</a:t>
                </a:r>
                <a:r>
                  <a:rPr lang="en-US" sz="2400" b="0" dirty="0" smtClean="0">
                    <a:latin typeface="Tahoma" panose="020B0604030504040204" pitchFamily="34" charset="0"/>
                    <a:ea typeface="Tahoma" panose="020B0604030504040204" pitchFamily="34" charset="0"/>
                    <a:cs typeface="Tahoma" panose="020B0604030504040204" pitchFamily="34" charset="0"/>
                  </a:rPr>
                  <a:t> </a:t>
                </a:r>
                <a:r>
                  <a:rPr lang="en-US" sz="2400" b="0" dirty="0" smtClean="0">
                    <a:latin typeface="Tahoma" panose="020B0604030504040204" pitchFamily="34" charset="0"/>
                    <a:ea typeface="Tahoma" panose="020B0604030504040204" pitchFamily="34" charset="0"/>
                    <a:cs typeface="Tahoma" panose="020B0604030504040204" pitchFamily="34" charset="0"/>
                  </a:rPr>
                  <a:t>is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oMath>
                </a14:m>
                <a:endParaRPr lang="en-US" sz="24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1467123" y="5556146"/>
                <a:ext cx="11173111" cy="830997"/>
              </a:xfrm>
              <a:prstGeom prst="rect">
                <a:avLst/>
              </a:prstGeom>
              <a:blipFill>
                <a:blip r:embed="rId6"/>
                <a:stretch>
                  <a:fillRect l="-873" t="-5839" b="-14599"/>
                </a:stretch>
              </a:blipFill>
            </p:spPr>
            <p:txBody>
              <a:bodyPr/>
              <a:lstStyle/>
              <a:p>
                <a:r>
                  <a:rPr lang="en-US">
                    <a:noFill/>
                  </a:rPr>
                  <a:t> </a:t>
                </a:r>
              </a:p>
            </p:txBody>
          </p:sp>
        </mc:Fallback>
      </mc:AlternateContent>
      <p:sp>
        <p:nvSpPr>
          <p:cNvPr id="13" name="Title 1"/>
          <p:cNvSpPr txBox="1">
            <a:spLocks/>
          </p:cNvSpPr>
          <p:nvPr/>
        </p:nvSpPr>
        <p:spPr>
          <a:xfrm>
            <a:off x="1329111"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Technical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14" name="Slide Number Placeholder 3"/>
          <p:cNvSpPr txBox="1">
            <a:spLocks/>
          </p:cNvSpPr>
          <p:nvPr/>
        </p:nvSpPr>
        <p:spPr>
          <a:xfrm>
            <a:off x="3626222"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1375A4-56A4-47D6-9801-1991572033F7}" type="slidenum">
              <a:rPr lang="en-US" smtClean="0"/>
              <a:pPr/>
              <a:t>12</a:t>
            </a:fld>
            <a:endParaRPr lang="en-US" dirty="0"/>
          </a:p>
        </p:txBody>
      </p:sp>
    </p:spTree>
    <p:extLst>
      <p:ext uri="{BB962C8B-B14F-4D97-AF65-F5344CB8AC3E}">
        <p14:creationId xmlns:p14="http://schemas.microsoft.com/office/powerpoint/2010/main" val="2397900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9111" y="223761"/>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Result</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396222" y="888512"/>
            <a:ext cx="11173111"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b="0" dirty="0" smtClean="0">
                <a:latin typeface="Tahoma" panose="020B0604030504040204" pitchFamily="34" charset="0"/>
                <a:ea typeface="Tahoma" panose="020B0604030504040204" pitchFamily="34" charset="0"/>
                <a:cs typeface="Tahoma" panose="020B0604030504040204" pitchFamily="34" charset="0"/>
              </a:rPr>
              <a:t>Each of the behaviors is represented as embedding</a:t>
            </a:r>
          </a:p>
          <a:p>
            <a:endParaRPr lang="en-US" sz="2400" b="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The embedding matrix are clustered using </a:t>
            </a:r>
            <a:r>
              <a:rPr lang="en-US" sz="2400" b="1" dirty="0" smtClean="0">
                <a:latin typeface="Tahoma" panose="020B0604030504040204" pitchFamily="34" charset="0"/>
                <a:ea typeface="Tahoma" panose="020B0604030504040204" pitchFamily="34" charset="0"/>
                <a:cs typeface="Tahoma" panose="020B0604030504040204" pitchFamily="34" charset="0"/>
              </a:rPr>
              <a:t>X-mean clustering</a:t>
            </a:r>
            <a:r>
              <a:rPr lang="en-US" sz="2400" dirty="0" smtClean="0">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
            </a:pPr>
            <a:endParaRPr lang="en-US" sz="2400" b="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A metric is developed to quantify designers’ </a:t>
            </a:r>
            <a:r>
              <a:rPr lang="en-US" sz="2400" b="1" dirty="0" smtClean="0">
                <a:latin typeface="Tahoma" panose="020B0604030504040204" pitchFamily="34" charset="0"/>
                <a:ea typeface="Tahoma" panose="020B0604030504040204" pitchFamily="34" charset="0"/>
                <a:cs typeface="Tahoma" panose="020B0604030504040204" pitchFamily="34" charset="0"/>
              </a:rPr>
              <a:t>design quality (DQ)</a:t>
            </a:r>
            <a:r>
              <a:rPr lang="en-US" sz="2400" dirty="0" smtClean="0">
                <a:latin typeface="Tahoma" panose="020B0604030504040204" pitchFamily="34" charset="0"/>
                <a:ea typeface="Tahoma" panose="020B0604030504040204" pitchFamily="34" charset="0"/>
                <a:cs typeface="Tahoma" panose="020B0604030504040204" pitchFamily="34" charset="0"/>
              </a:rPr>
              <a:t>.</a:t>
            </a:r>
            <a:r>
              <a:rPr lang="en-US" sz="2400" b="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7" name="Rectangle 6"/>
              <p:cNvSpPr/>
              <p:nvPr/>
            </p:nvSpPr>
            <p:spPr>
              <a:xfrm>
                <a:off x="4770717" y="3096393"/>
                <a:ext cx="2717988" cy="8461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𝐷𝑄</m:t>
                      </m:r>
                      <m:r>
                        <a:rPr lang="en-US" sz="2400" i="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𝑅</m:t>
                              </m:r>
                            </m:sub>
                          </m:sSub>
                          <m:r>
                            <a:rPr lang="en-US" sz="2400" i="0">
                              <a:latin typeface="Cambria Math" panose="02040503050406030204" pitchFamily="18" charset="0"/>
                            </a:rPr>
                            <m:t>×</m:t>
                          </m:r>
                          <m:r>
                            <a:rPr lang="en-US" sz="2400" i="1">
                              <a:latin typeface="Cambria Math" panose="02040503050406030204" pitchFamily="18" charset="0"/>
                            </a:rPr>
                            <m:t>𝐵</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0">
                                  <a:latin typeface="Cambria Math" panose="02040503050406030204" pitchFamily="18" charset="0"/>
                                </a:rPr>
                                <m:t>0</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𝑜</m:t>
                              </m:r>
                            </m:sub>
                          </m:sSub>
                          <m:r>
                            <a:rPr lang="en-US" sz="2400" i="0">
                              <a:latin typeface="Cambria Math" panose="02040503050406030204" pitchFamily="18" charset="0"/>
                            </a:rPr>
                            <m:t>×</m:t>
                          </m:r>
                          <m:r>
                            <a:rPr lang="en-US" sz="2400" i="1">
                              <a:latin typeface="Cambria Math" panose="02040503050406030204" pitchFamily="18" charset="0"/>
                            </a:rPr>
                            <m:t>𝐶</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𝑅</m:t>
                              </m:r>
                            </m:sub>
                          </m:sSub>
                        </m:den>
                      </m:f>
                    </m:oMath>
                  </m:oMathPara>
                </a14:m>
                <a:endParaRPr lang="en-US" sz="2400" dirty="0"/>
              </a:p>
            </p:txBody>
          </p:sp>
        </mc:Choice>
        <mc:Fallback>
          <p:sp>
            <p:nvSpPr>
              <p:cNvPr id="7" name="Rectangle 6"/>
              <p:cNvSpPr>
                <a:spLocks noRot="1" noChangeAspect="1" noMove="1" noResize="1" noEditPoints="1" noAdjustHandles="1" noChangeArrowheads="1" noChangeShapeType="1" noTextEdit="1"/>
              </p:cNvSpPr>
              <p:nvPr/>
            </p:nvSpPr>
            <p:spPr>
              <a:xfrm>
                <a:off x="4770717" y="3096393"/>
                <a:ext cx="2717988" cy="8461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588656" y="4056887"/>
                <a:ext cx="5394121" cy="2677656"/>
              </a:xfrm>
              <a:prstGeom prst="rect">
                <a:avLst/>
              </a:prstGeom>
              <a:noFill/>
            </p:spPr>
            <p:txBody>
              <a:bodyPr wrap="square" rtlCol="0">
                <a:spAutoFit/>
              </a:bodyPr>
              <a:lstStyle/>
              <a:p>
                <a:pPr hangingPunct="0"/>
                <a14:m>
                  <m:oMath xmlns:m="http://schemas.openxmlformats.org/officeDocument/2006/math">
                    <m:sSub>
                      <m:sSubPr>
                        <m:ctrlPr>
                          <a:rPr lang="en-US" sz="2400" i="1"/>
                        </m:ctrlPr>
                      </m:sSubPr>
                      <m:e>
                        <m:r>
                          <a:rPr lang="en-US" sz="2400" i="1"/>
                          <m:t>𝑃</m:t>
                        </m:r>
                      </m:e>
                      <m:sub>
                        <m:r>
                          <a:rPr lang="en-US" sz="2400" i="1"/>
                          <m:t>𝑅</m:t>
                        </m:r>
                      </m:sub>
                    </m:sSub>
                  </m:oMath>
                </a14:m>
                <a:r>
                  <a:rPr lang="en-US" sz="2400" dirty="0">
                    <a:latin typeface="Tahoma" panose="020B0604030504040204" pitchFamily="34" charset="0"/>
                    <a:ea typeface="Tahoma" panose="020B0604030504040204" pitchFamily="34" charset="0"/>
                    <a:cs typeface="Tahoma" panose="020B0604030504040204" pitchFamily="34" charset="0"/>
                  </a:rPr>
                  <a:t> = </a:t>
                </a:r>
                <a:r>
                  <a:rPr lang="en-US" sz="2400" dirty="0" smtClean="0">
                    <a:latin typeface="Tahoma" panose="020B0604030504040204" pitchFamily="34" charset="0"/>
                    <a:ea typeface="Tahoma" panose="020B0604030504040204" pitchFamily="34" charset="0"/>
                    <a:cs typeface="Tahoma" panose="020B0604030504040204" pitchFamily="34" charset="0"/>
                  </a:rPr>
                  <a:t>Required </a:t>
                </a:r>
                <a:r>
                  <a:rPr lang="en-US" sz="2400" dirty="0">
                    <a:latin typeface="Tahoma" panose="020B0604030504040204" pitchFamily="34" charset="0"/>
                    <a:ea typeface="Tahoma" panose="020B0604030504040204" pitchFamily="34" charset="0"/>
                    <a:cs typeface="Tahoma" panose="020B0604030504040204" pitchFamily="34" charset="0"/>
                  </a:rPr>
                  <a:t>payback period</a:t>
                </a:r>
              </a:p>
              <a:p>
                <a:pPr hangingPunct="0"/>
                <a14:m>
                  <m:oMath xmlns:m="http://schemas.openxmlformats.org/officeDocument/2006/math">
                    <m:r>
                      <a:rPr lang="en-US" sz="2400" i="1"/>
                      <m:t>𝐵</m:t>
                    </m:r>
                  </m:oMath>
                </a14:m>
                <a:r>
                  <a:rPr lang="en-US" sz="2400" dirty="0">
                    <a:latin typeface="Tahoma" panose="020B0604030504040204" pitchFamily="34" charset="0"/>
                    <a:ea typeface="Tahoma" panose="020B0604030504040204" pitchFamily="34" charset="0"/>
                    <a:cs typeface="Tahoma" panose="020B0604030504040204" pitchFamily="34" charset="0"/>
                  </a:rPr>
                  <a:t> = </a:t>
                </a:r>
                <a:r>
                  <a:rPr lang="en-US" sz="2400" dirty="0" smtClean="0">
                    <a:latin typeface="Tahoma" panose="020B0604030504040204" pitchFamily="34" charset="0"/>
                    <a:ea typeface="Tahoma" panose="020B0604030504040204" pitchFamily="34" charset="0"/>
                    <a:cs typeface="Tahoma" panose="020B0604030504040204" pitchFamily="34" charset="0"/>
                  </a:rPr>
                  <a:t>Budget</a:t>
                </a:r>
                <a:endParaRPr lang="en-US" sz="2400" dirty="0">
                  <a:latin typeface="Tahoma" panose="020B0604030504040204" pitchFamily="34" charset="0"/>
                  <a:ea typeface="Tahoma" panose="020B0604030504040204" pitchFamily="34" charset="0"/>
                  <a:cs typeface="Tahoma" panose="020B0604030504040204" pitchFamily="34" charset="0"/>
                </a:endParaRPr>
              </a:p>
              <a:p>
                <a:pPr hangingPunct="0"/>
                <a14:m>
                  <m:oMath xmlns:m="http://schemas.openxmlformats.org/officeDocument/2006/math">
                    <m:sSub>
                      <m:sSubPr>
                        <m:ctrlPr>
                          <a:rPr lang="en-US" sz="2400" i="1"/>
                        </m:ctrlPr>
                      </m:sSubPr>
                      <m:e>
                        <m:r>
                          <a:rPr lang="en-US" sz="2400" i="1"/>
                          <m:t>𝐸</m:t>
                        </m:r>
                      </m:e>
                      <m:sub>
                        <m:r>
                          <a:rPr lang="en-US" sz="2400" i="1"/>
                          <m:t>0</m:t>
                        </m:r>
                      </m:sub>
                    </m:sSub>
                  </m:oMath>
                </a14:m>
                <a:r>
                  <a:rPr lang="en-US" sz="2400" dirty="0">
                    <a:latin typeface="Tahoma" panose="020B0604030504040204" pitchFamily="34" charset="0"/>
                    <a:ea typeface="Tahoma" panose="020B0604030504040204" pitchFamily="34" charset="0"/>
                    <a:cs typeface="Tahoma" panose="020B0604030504040204" pitchFamily="34" charset="0"/>
                  </a:rPr>
                  <a:t> = Obtained energy output</a:t>
                </a:r>
              </a:p>
              <a:p>
                <a:pPr hangingPunct="0"/>
                <a14:m>
                  <m:oMath xmlns:m="http://schemas.openxmlformats.org/officeDocument/2006/math">
                    <m:sSub>
                      <m:sSubPr>
                        <m:ctrlPr>
                          <a:rPr lang="en-US" sz="2400" i="1"/>
                        </m:ctrlPr>
                      </m:sSubPr>
                      <m:e>
                        <m:r>
                          <a:rPr lang="en-US" sz="2400" i="1"/>
                          <m:t>𝑃</m:t>
                        </m:r>
                      </m:e>
                      <m:sub>
                        <m:r>
                          <a:rPr lang="en-US" sz="2400" i="1"/>
                          <m:t>0</m:t>
                        </m:r>
                      </m:sub>
                    </m:sSub>
                  </m:oMath>
                </a14:m>
                <a:r>
                  <a:rPr lang="en-US" sz="2400" dirty="0">
                    <a:latin typeface="Tahoma" panose="020B0604030504040204" pitchFamily="34" charset="0"/>
                    <a:ea typeface="Tahoma" panose="020B0604030504040204" pitchFamily="34" charset="0"/>
                    <a:cs typeface="Tahoma" panose="020B0604030504040204" pitchFamily="34" charset="0"/>
                  </a:rPr>
                  <a:t> = Obtained payback period</a:t>
                </a:r>
              </a:p>
              <a:p>
                <a:pPr hangingPunct="0"/>
                <a14:m>
                  <m:oMath xmlns:m="http://schemas.openxmlformats.org/officeDocument/2006/math">
                    <m:r>
                      <a:rPr lang="en-US" sz="2400" i="1"/>
                      <m:t>𝐶</m:t>
                    </m:r>
                  </m:oMath>
                </a14:m>
                <a:r>
                  <a:rPr lang="en-US" sz="2400" dirty="0">
                    <a:latin typeface="Tahoma" panose="020B0604030504040204" pitchFamily="34" charset="0"/>
                    <a:ea typeface="Tahoma" panose="020B0604030504040204" pitchFamily="34" charset="0"/>
                    <a:cs typeface="Tahoma" panose="020B0604030504040204" pitchFamily="34" charset="0"/>
                  </a:rPr>
                  <a:t> = Cost</a:t>
                </a:r>
              </a:p>
              <a:p>
                <a:pPr hangingPunct="0"/>
                <a14:m>
                  <m:oMath xmlns:m="http://schemas.openxmlformats.org/officeDocument/2006/math">
                    <m:sSub>
                      <m:sSubPr>
                        <m:ctrlPr>
                          <a:rPr lang="en-US" sz="2400" i="1"/>
                        </m:ctrlPr>
                      </m:sSubPr>
                      <m:e>
                        <m:r>
                          <a:rPr lang="en-US" sz="2400" i="1"/>
                          <m:t>𝐸</m:t>
                        </m:r>
                      </m:e>
                      <m:sub>
                        <m:r>
                          <a:rPr lang="en-US" sz="2400" i="1"/>
                          <m:t>𝑅</m:t>
                        </m:r>
                      </m:sub>
                    </m:sSub>
                  </m:oMath>
                </a14:m>
                <a:r>
                  <a:rPr lang="en-US" sz="2400" dirty="0">
                    <a:latin typeface="Tahoma" panose="020B0604030504040204" pitchFamily="34" charset="0"/>
                    <a:ea typeface="Tahoma" panose="020B0604030504040204" pitchFamily="34" charset="0"/>
                    <a:cs typeface="Tahoma" panose="020B0604030504040204" pitchFamily="34" charset="0"/>
                  </a:rPr>
                  <a:t> = </a:t>
                </a:r>
                <a:r>
                  <a:rPr lang="en-US" sz="2400" dirty="0" smtClean="0">
                    <a:latin typeface="Tahoma" panose="020B0604030504040204" pitchFamily="34" charset="0"/>
                    <a:ea typeface="Tahoma" panose="020B0604030504040204" pitchFamily="34" charset="0"/>
                    <a:cs typeface="Tahoma" panose="020B0604030504040204" pitchFamily="34" charset="0"/>
                  </a:rPr>
                  <a:t>Required </a:t>
                </a:r>
                <a:r>
                  <a:rPr lang="en-US" sz="2400" dirty="0">
                    <a:latin typeface="Tahoma" panose="020B0604030504040204" pitchFamily="34" charset="0"/>
                    <a:ea typeface="Tahoma" panose="020B0604030504040204" pitchFamily="34" charset="0"/>
                    <a:cs typeface="Tahoma" panose="020B0604030504040204" pitchFamily="34" charset="0"/>
                  </a:rPr>
                  <a:t>energy output </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1588656" y="4056887"/>
                <a:ext cx="5394121" cy="2677656"/>
              </a:xfrm>
              <a:prstGeom prst="rect">
                <a:avLst/>
              </a:prstGeom>
              <a:blipFill>
                <a:blip r:embed="rId4"/>
                <a:stretch>
                  <a:fillRect l="-339" t="-181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BFD2CDEF-EBF7-A24C-97CC-57BDAB189928}" type="slidenum">
              <a:rPr lang="en-US" smtClean="0"/>
              <a:pPr/>
              <a:t>13</a:t>
            </a:fld>
            <a:endParaRPr lang="en-US" dirty="0"/>
          </a:p>
        </p:txBody>
      </p:sp>
    </p:spTree>
    <p:extLst>
      <p:ext uri="{BB962C8B-B14F-4D97-AF65-F5344CB8AC3E}">
        <p14:creationId xmlns:p14="http://schemas.microsoft.com/office/powerpoint/2010/main" val="486647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97847791"/>
              </p:ext>
            </p:extLst>
          </p:nvPr>
        </p:nvGraphicFramePr>
        <p:xfrm>
          <a:off x="8103766" y="754292"/>
          <a:ext cx="3766656" cy="5568154"/>
        </p:xfrm>
        <a:graphic>
          <a:graphicData uri="http://schemas.openxmlformats.org/drawingml/2006/table">
            <a:tbl>
              <a:tblPr firstRow="1" firstCol="1" bandRow="1">
                <a:tableStyleId>{793D81CF-94F2-401A-BA57-92F5A7B2D0C5}</a:tableStyleId>
              </a:tblPr>
              <a:tblGrid>
                <a:gridCol w="1255552">
                  <a:extLst>
                    <a:ext uri="{9D8B030D-6E8A-4147-A177-3AD203B41FA5}">
                      <a16:colId xmlns:a16="http://schemas.microsoft.com/office/drawing/2014/main" val="779825669"/>
                    </a:ext>
                  </a:extLst>
                </a:gridCol>
                <a:gridCol w="1255552">
                  <a:extLst>
                    <a:ext uri="{9D8B030D-6E8A-4147-A177-3AD203B41FA5}">
                      <a16:colId xmlns:a16="http://schemas.microsoft.com/office/drawing/2014/main" val="1120134330"/>
                    </a:ext>
                  </a:extLst>
                </a:gridCol>
                <a:gridCol w="1255552">
                  <a:extLst>
                    <a:ext uri="{9D8B030D-6E8A-4147-A177-3AD203B41FA5}">
                      <a16:colId xmlns:a16="http://schemas.microsoft.com/office/drawing/2014/main" val="2692933900"/>
                    </a:ext>
                  </a:extLst>
                </a:gridCol>
              </a:tblGrid>
              <a:tr h="199740">
                <a:tc>
                  <a:txBody>
                    <a:bodyPr/>
                    <a:lstStyle/>
                    <a:p>
                      <a:endParaRPr lang="en-US" sz="1100" b="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Cluster 1</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Cluster 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806472579"/>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0</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P1L10</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P1L12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4038962619"/>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P1L14</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P1L13</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4205777921"/>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2</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P1L17</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P1L20</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054038956"/>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3</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P1L18</a:t>
                      </a: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P1L3</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635709491"/>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4</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P2L10</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P1L5</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614948392"/>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5</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P2L11</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627812655"/>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6</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P2L13</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159914863"/>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7</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P2L14</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P4L1</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659142165"/>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8</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P2L16</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P4L10</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735223382"/>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9</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P2L17</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P4L25</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214157307"/>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10</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P2L7</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P4L28</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4212286880"/>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11</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P3L3</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P4L32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461780413"/>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12</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P4L11</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P4L5</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04436167"/>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13</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P4L26</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P6L12</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574030007"/>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14</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P4L27</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P6L17</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712010689"/>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15</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P4L9</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P6L18</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12591294"/>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16</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P6L3</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154520989"/>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17</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P6L14</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endParaRPr lang="en-US" sz="11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170222552"/>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18</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P6L15</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endParaRPr lang="en-US" sz="11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880024145"/>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19</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P6L19</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endParaRPr lang="en-US" sz="11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1364254569"/>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20</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P6L4</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endParaRPr lang="en-US" sz="11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2368047913"/>
                  </a:ext>
                </a:extLst>
              </a:tr>
              <a:tr h="199740">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21</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pPr marL="0" marR="0" algn="ctr" fontAlgn="auto" hangingPunct="1">
                        <a:spcBef>
                          <a:spcPts val="0"/>
                        </a:spcBef>
                        <a:spcAft>
                          <a:spcPts val="0"/>
                        </a:spcAft>
                      </a:pPr>
                      <a:r>
                        <a:rPr lang="en-US" sz="1100" kern="0">
                          <a:effectLst/>
                          <a:latin typeface="Tahoma" panose="020B0604030504040204" pitchFamily="34" charset="0"/>
                          <a:ea typeface="Tahoma" panose="020B0604030504040204" pitchFamily="34" charset="0"/>
                          <a:cs typeface="Tahoma" panose="020B0604030504040204" pitchFamily="34" charset="0"/>
                        </a:rPr>
                        <a:t>P6L6</a:t>
                      </a:r>
                      <a:endParaRPr lang="en-US" sz="1100" kern="7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tc>
                  <a:txBody>
                    <a:bodyPr/>
                    <a:lstStyle/>
                    <a:p>
                      <a:endParaRPr lang="en-US" sz="110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tc>
                <a:extLst>
                  <a:ext uri="{0D108BD9-81ED-4DB2-BD59-A6C34878D82A}">
                    <a16:rowId xmlns:a16="http://schemas.microsoft.com/office/drawing/2014/main" val="3506313905"/>
                  </a:ext>
                </a:extLst>
              </a:tr>
              <a:tr h="303574">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Mean of design quality</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a:txBody>
                    <a:bodyPr/>
                    <a:lstStyle/>
                    <a:p>
                      <a:pPr marL="0" marR="0" algn="ctr" fontAlgn="auto" hangingPunct="1">
                        <a:spcBef>
                          <a:spcPts val="0"/>
                        </a:spcBef>
                        <a:spcAft>
                          <a:spcPts val="0"/>
                        </a:spcAft>
                      </a:pPr>
                      <a:r>
                        <a:rPr lang="en-US" sz="1100" kern="0" dirty="0" smtClean="0">
                          <a:effectLst/>
                          <a:latin typeface="Tahoma" panose="020B0604030504040204" pitchFamily="34" charset="0"/>
                          <a:ea typeface="Tahoma" panose="020B0604030504040204" pitchFamily="34" charset="0"/>
                          <a:cs typeface="Tahoma" panose="020B0604030504040204" pitchFamily="34" charset="0"/>
                        </a:rPr>
                        <a:t>1.26</a:t>
                      </a: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1.25</a:t>
                      </a: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extLst>
                  <a:ext uri="{0D108BD9-81ED-4DB2-BD59-A6C34878D82A}">
                    <a16:rowId xmlns:a16="http://schemas.microsoft.com/office/drawing/2014/main" val="2538132516"/>
                  </a:ext>
                </a:extLst>
              </a:tr>
              <a:tr h="303574">
                <a:tc>
                  <a:txBody>
                    <a:bodyPr/>
                    <a:lstStyle/>
                    <a:p>
                      <a:pPr marL="0" marR="0" algn="ctr" fontAlgn="auto" hangingPunct="1">
                        <a:spcBef>
                          <a:spcPts val="0"/>
                        </a:spcBef>
                        <a:spcAft>
                          <a:spcPts val="0"/>
                        </a:spcAft>
                      </a:pPr>
                      <a:r>
                        <a:rPr lang="en-US" sz="1100" kern="0" dirty="0" smtClean="0">
                          <a:effectLst/>
                          <a:latin typeface="Tahoma" panose="020B0604030504040204" pitchFamily="34" charset="0"/>
                          <a:ea typeface="Tahoma" panose="020B0604030504040204" pitchFamily="34" charset="0"/>
                          <a:cs typeface="Tahoma" panose="020B0604030504040204" pitchFamily="34" charset="0"/>
                        </a:rPr>
                        <a:t>Std. </a:t>
                      </a:r>
                      <a:r>
                        <a:rPr lang="en-US" sz="1100" kern="0" dirty="0">
                          <a:effectLst/>
                          <a:latin typeface="Tahoma" panose="020B0604030504040204" pitchFamily="34" charset="0"/>
                          <a:ea typeface="Tahoma" panose="020B0604030504040204" pitchFamily="34" charset="0"/>
                          <a:cs typeface="Tahoma" panose="020B0604030504040204" pitchFamily="34" charset="0"/>
                        </a:rPr>
                        <a:t>of design </a:t>
                      </a:r>
                      <a:r>
                        <a:rPr lang="en-US" sz="1100" kern="0" dirty="0" smtClean="0">
                          <a:effectLst/>
                          <a:latin typeface="Tahoma" panose="020B0604030504040204" pitchFamily="34" charset="0"/>
                          <a:ea typeface="Tahoma" panose="020B0604030504040204" pitchFamily="34" charset="0"/>
                          <a:cs typeface="Tahoma" panose="020B0604030504040204" pitchFamily="34" charset="0"/>
                        </a:rPr>
                        <a:t>quality</a:t>
                      </a:r>
                      <a:endParaRPr lang="en-US" sz="1100" b="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0.278</a:t>
                      </a: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a:txBody>
                    <a:bodyPr/>
                    <a:lstStyle/>
                    <a:p>
                      <a:pPr marL="0" marR="0" algn="ctr" fontAlgn="auto" hangingPunct="1">
                        <a:spcBef>
                          <a:spcPts val="0"/>
                        </a:spcBef>
                        <a:spcAft>
                          <a:spcPts val="0"/>
                        </a:spcAft>
                      </a:pPr>
                      <a:r>
                        <a:rPr lang="en-US" sz="1100" kern="0" dirty="0">
                          <a:effectLst/>
                          <a:latin typeface="Tahoma" panose="020B0604030504040204" pitchFamily="34" charset="0"/>
                          <a:ea typeface="Tahoma" panose="020B0604030504040204" pitchFamily="34" charset="0"/>
                          <a:cs typeface="Tahoma" panose="020B0604030504040204" pitchFamily="34" charset="0"/>
                        </a:rPr>
                        <a:t>0.648</a:t>
                      </a: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extLst>
                  <a:ext uri="{0D108BD9-81ED-4DB2-BD59-A6C34878D82A}">
                    <a16:rowId xmlns:a16="http://schemas.microsoft.com/office/drawing/2014/main" val="401350380"/>
                  </a:ext>
                </a:extLst>
              </a:tr>
              <a:tr h="303574">
                <a:tc>
                  <a:txBody>
                    <a:bodyPr/>
                    <a:lstStyle/>
                    <a:p>
                      <a:pPr marL="0" marR="0" algn="ctr" fontAlgn="auto" hangingPunct="1">
                        <a:spcBef>
                          <a:spcPts val="0"/>
                        </a:spcBef>
                        <a:spcAft>
                          <a:spcPts val="0"/>
                        </a:spcAft>
                      </a:pPr>
                      <a:r>
                        <a:rPr lang="en-US" sz="1100" b="1" kern="7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P-value</a:t>
                      </a:r>
                      <a:endParaRPr lang="en-US" sz="1100" b="1"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gridSpan="2">
                  <a:txBody>
                    <a:bodyPr/>
                    <a:lstStyle/>
                    <a:p>
                      <a:pPr marL="0" marR="0" algn="ctr" fontAlgn="auto" hangingPunct="1">
                        <a:spcBef>
                          <a:spcPts val="0"/>
                        </a:spcBef>
                        <a:spcAft>
                          <a:spcPts val="0"/>
                        </a:spcAft>
                      </a:pPr>
                      <a:r>
                        <a:rPr lang="en-US" sz="1100" b="1" kern="700" dirty="0" smtClean="0">
                          <a:solidFill>
                            <a:srgbClr val="000000"/>
                          </a:solidFill>
                          <a:effectLst/>
                          <a:latin typeface="Tahoma" panose="020B0604030504040204" pitchFamily="34" charset="0"/>
                          <a:ea typeface="Tahoma" panose="020B0604030504040204" pitchFamily="34" charset="0"/>
                          <a:cs typeface="Tahoma" panose="020B0604030504040204" pitchFamily="34" charset="0"/>
                        </a:rPr>
                        <a:t>0.27</a:t>
                      </a:r>
                      <a:endParaRPr lang="en-US" sz="1100" b="1"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tc hMerge="1">
                  <a:txBody>
                    <a:bodyPr/>
                    <a:lstStyle/>
                    <a:p>
                      <a:pPr marL="0" marR="0" algn="ctr" fontAlgn="auto" hangingPunct="1">
                        <a:spcBef>
                          <a:spcPts val="0"/>
                        </a:spcBef>
                        <a:spcAft>
                          <a:spcPts val="0"/>
                        </a:spcAft>
                      </a:pPr>
                      <a:endParaRPr lang="en-US" sz="1100" kern="700"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9039" marR="49039" marT="0" marB="0">
                    <a:solidFill>
                      <a:schemeClr val="bg2">
                        <a:lumMod val="75000"/>
                      </a:schemeClr>
                    </a:solidFill>
                  </a:tcPr>
                </a:tc>
                <a:extLst>
                  <a:ext uri="{0D108BD9-81ED-4DB2-BD59-A6C34878D82A}">
                    <a16:rowId xmlns:a16="http://schemas.microsoft.com/office/drawing/2014/main" val="235386452"/>
                  </a:ext>
                </a:extLst>
              </a:tr>
            </a:tbl>
          </a:graphicData>
        </a:graphic>
      </p:graphicFrame>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6217" t="10696" r="4510" b="5622"/>
          <a:stretch/>
        </p:blipFill>
        <p:spPr>
          <a:xfrm>
            <a:off x="1753300" y="1248684"/>
            <a:ext cx="5087619" cy="4011214"/>
          </a:xfrm>
          <a:prstGeom prst="rect">
            <a:avLst/>
          </a:prstGeom>
        </p:spPr>
      </p:pic>
      <p:sp>
        <p:nvSpPr>
          <p:cNvPr id="6" name="TextBox 5"/>
          <p:cNvSpPr txBox="1"/>
          <p:nvPr/>
        </p:nvSpPr>
        <p:spPr>
          <a:xfrm>
            <a:off x="1930627" y="5354180"/>
            <a:ext cx="4963966" cy="338554"/>
          </a:xfrm>
          <a:prstGeom prst="rect">
            <a:avLst/>
          </a:prstGeom>
          <a:noFill/>
        </p:spPr>
        <p:txBody>
          <a:bodyPr wrap="square" rtlCol="0">
            <a:spAutoFit/>
          </a:bodyPr>
          <a:lstStyle/>
          <a:p>
            <a:pPr algn="ctr"/>
            <a:r>
              <a:rPr lang="en-US" sz="1600" b="1" dirty="0" smtClean="0">
                <a:latin typeface="Tahoma" panose="020B0604030504040204" pitchFamily="34" charset="0"/>
                <a:ea typeface="Tahoma" panose="020B0604030504040204" pitchFamily="34" charset="0"/>
                <a:cs typeface="Tahoma" panose="020B0604030504040204" pitchFamily="34" charset="0"/>
              </a:rPr>
              <a:t>Clusters of </a:t>
            </a:r>
            <a:r>
              <a:rPr lang="en-US" sz="1600" b="1" dirty="0" smtClean="0">
                <a:latin typeface="Tahoma" panose="020B0604030504040204" pitchFamily="34" charset="0"/>
                <a:ea typeface="Tahoma" panose="020B0604030504040204" pitchFamily="34" charset="0"/>
                <a:cs typeface="Tahoma" panose="020B0604030504040204" pitchFamily="34" charset="0"/>
              </a:rPr>
              <a:t>one-step </a:t>
            </a:r>
            <a:r>
              <a:rPr lang="en-US" sz="1600" b="1" dirty="0" smtClean="0">
                <a:latin typeface="Tahoma" panose="020B0604030504040204" pitchFamily="34" charset="0"/>
                <a:ea typeface="Tahoma" panose="020B0604030504040204" pitchFamily="34" charset="0"/>
                <a:cs typeface="Tahoma" panose="020B0604030504040204" pitchFamily="34" charset="0"/>
              </a:rPr>
              <a:t>sequential </a:t>
            </a:r>
            <a:r>
              <a:rPr lang="en-US" sz="1600" b="1" dirty="0" smtClean="0">
                <a:latin typeface="Tahoma" panose="020B0604030504040204" pitchFamily="34" charset="0"/>
                <a:ea typeface="Tahoma" panose="020B0604030504040204" pitchFamily="34" charset="0"/>
                <a:cs typeface="Tahoma" panose="020B0604030504040204" pitchFamily="34" charset="0"/>
              </a:rPr>
              <a:t>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1329111" y="116076"/>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Result</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19">
            <a:extLst>
              <a:ext uri="{FF2B5EF4-FFF2-40B4-BE49-F238E27FC236}">
                <a16:creationId xmlns:a16="http://schemas.microsoft.com/office/drawing/2014/main" id="{BAC6526F-781F-4542-84CA-3AD24AACA158}"/>
              </a:ext>
            </a:extLst>
          </p:cNvPr>
          <p:cNvSpPr txBox="1"/>
          <p:nvPr/>
        </p:nvSpPr>
        <p:spPr>
          <a:xfrm>
            <a:off x="1440137" y="754292"/>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One-step Sequential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9" name="TextBox 8"/>
              <p:cNvSpPr txBox="1"/>
              <p:nvPr/>
            </p:nvSpPr>
            <p:spPr>
              <a:xfrm>
                <a:off x="1440137" y="1498905"/>
                <a:ext cx="2837423" cy="369332"/>
              </a:xfrm>
              <a:prstGeom prst="rect">
                <a:avLst/>
              </a:prstGeom>
              <a:solidFill>
                <a:schemeClr val="bg2">
                  <a:lumMod val="7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Tahoma" panose="020B0604030504040204" pitchFamily="34" charset="0"/>
                          <a:cs typeface="Tahoma" panose="020B0604030504040204" pitchFamily="34" charset="0"/>
                        </a:rPr>
                        <m:t>𝑺𝒚𝒏𝒕𝒉𝒆𝒔𝒊𝒔</m:t>
                      </m:r>
                      <m:r>
                        <a:rPr lang="en-US" b="1" i="1" dirty="0">
                          <a:latin typeface="Cambria Math" panose="02040503050406030204" pitchFamily="18" charset="0"/>
                          <a:ea typeface="Cambria Math" panose="02040503050406030204" pitchFamily="18" charset="0"/>
                          <a:cs typeface="Tahoma" panose="020B0604030504040204" pitchFamily="34" charset="0"/>
                        </a:rPr>
                        <m:t>→</m:t>
                      </m:r>
                      <m:r>
                        <a:rPr lang="en-US" b="1" i="1" dirty="0" smtClean="0">
                          <a:latin typeface="Cambria Math" panose="02040503050406030204" pitchFamily="18" charset="0"/>
                          <a:ea typeface="Cambria Math" panose="02040503050406030204" pitchFamily="18" charset="0"/>
                          <a:cs typeface="Tahoma" panose="020B0604030504040204" pitchFamily="34" charset="0"/>
                        </a:rPr>
                        <m:t>𝑺𝒚𝒏𝒕𝒉𝒆𝒔𝒊𝒔</m:t>
                      </m:r>
                    </m:oMath>
                  </m:oMathPara>
                </a14:m>
                <a:endParaRPr lang="en-US" b="1" i="1"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1440137" y="1498905"/>
                <a:ext cx="2837423"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962985" y="1835971"/>
                <a:ext cx="3087107" cy="369332"/>
              </a:xfrm>
              <a:prstGeom prst="rect">
                <a:avLst/>
              </a:prstGeom>
              <a:solidFill>
                <a:schemeClr val="bg2">
                  <a:lumMod val="7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Tahoma" panose="020B0604030504040204" pitchFamily="34" charset="0"/>
                          <a:cs typeface="Tahoma" panose="020B0604030504040204" pitchFamily="34" charset="0"/>
                        </a:rPr>
                        <m:t>𝑭𝒐𝒓𝒎𝒖𝒍𝒂𝒕𝒊𝒐𝒏</m:t>
                      </m:r>
                      <m:r>
                        <a:rPr lang="en-US" b="1" i="1" dirty="0">
                          <a:latin typeface="Cambria Math" panose="02040503050406030204" pitchFamily="18" charset="0"/>
                          <a:ea typeface="Cambria Math" panose="02040503050406030204" pitchFamily="18" charset="0"/>
                          <a:cs typeface="Tahoma" panose="020B0604030504040204" pitchFamily="34" charset="0"/>
                        </a:rPr>
                        <m:t>→</m:t>
                      </m:r>
                      <m:r>
                        <a:rPr lang="en-US" b="1" i="1" dirty="0" smtClean="0">
                          <a:latin typeface="Cambria Math" panose="02040503050406030204" pitchFamily="18" charset="0"/>
                          <a:ea typeface="Cambria Math" panose="02040503050406030204" pitchFamily="18" charset="0"/>
                          <a:cs typeface="Tahoma" panose="020B0604030504040204" pitchFamily="34" charset="0"/>
                        </a:rPr>
                        <m:t>𝑺𝒚𝒏𝒕𝒉𝒆𝒔𝒊𝒔</m:t>
                      </m:r>
                    </m:oMath>
                  </m:oMathPara>
                </a14:m>
                <a:endParaRPr lang="en-US" b="1" i="1"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4962985" y="1835971"/>
                <a:ext cx="3087107" cy="369332"/>
              </a:xfrm>
              <a:prstGeom prst="rect">
                <a:avLst/>
              </a:prstGeom>
              <a:blipFill>
                <a:blip r:embed="rId6"/>
                <a:stretch>
                  <a:fillRect b="-16393"/>
                </a:stretch>
              </a:blipFill>
            </p:spPr>
            <p:txBody>
              <a:bodyPr/>
              <a:lstStyle/>
              <a:p>
                <a:r>
                  <a:rPr lang="en-US">
                    <a:noFill/>
                  </a:rPr>
                  <a:t> </a:t>
                </a:r>
              </a:p>
            </p:txBody>
          </p:sp>
        </mc:Fallback>
      </mc:AlternateContent>
      <p:cxnSp>
        <p:nvCxnSpPr>
          <p:cNvPr id="14" name="Straight Arrow Connector 13"/>
          <p:cNvCxnSpPr>
            <a:endCxn id="9" idx="2"/>
          </p:cNvCxnSpPr>
          <p:nvPr/>
        </p:nvCxnSpPr>
        <p:spPr>
          <a:xfrm flipH="1" flipV="1">
            <a:off x="2858849" y="1868237"/>
            <a:ext cx="404468" cy="110146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p:cNvCxnSpPr/>
          <p:nvPr/>
        </p:nvCxnSpPr>
        <p:spPr>
          <a:xfrm flipV="1">
            <a:off x="3263317" y="2205303"/>
            <a:ext cx="3271707" cy="7644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p:cNvCxnSpPr>
            <a:endCxn id="9" idx="2"/>
          </p:cNvCxnSpPr>
          <p:nvPr/>
        </p:nvCxnSpPr>
        <p:spPr>
          <a:xfrm flipH="1" flipV="1">
            <a:off x="2858849" y="1868237"/>
            <a:ext cx="1418711" cy="120213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p:cNvCxnSpPr>
            <a:endCxn id="10" idx="2"/>
          </p:cNvCxnSpPr>
          <p:nvPr/>
        </p:nvCxnSpPr>
        <p:spPr>
          <a:xfrm flipV="1">
            <a:off x="4277560" y="2205303"/>
            <a:ext cx="2228979" cy="86506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21" name="TextBox 20"/>
              <p:cNvSpPr txBox="1"/>
              <p:nvPr/>
            </p:nvSpPr>
            <p:spPr>
              <a:xfrm>
                <a:off x="1297588" y="4118613"/>
                <a:ext cx="2979972" cy="369332"/>
              </a:xfrm>
              <a:prstGeom prst="rect">
                <a:avLst/>
              </a:prstGeom>
              <a:solidFill>
                <a:srgbClr val="FFC000"/>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Tahoma" panose="020B0604030504040204" pitchFamily="34" charset="0"/>
                          <a:cs typeface="Tahoma" panose="020B0604030504040204" pitchFamily="34" charset="0"/>
                        </a:rPr>
                        <m:t>𝑬𝒗𝒂𝒍𝒖𝒂𝒕𝒊𝒐𝒏</m:t>
                      </m:r>
                      <m:r>
                        <a:rPr lang="en-US" b="1" i="1" dirty="0">
                          <a:latin typeface="Cambria Math" panose="02040503050406030204" pitchFamily="18" charset="0"/>
                          <a:ea typeface="Cambria Math" panose="02040503050406030204" pitchFamily="18" charset="0"/>
                          <a:cs typeface="Tahoma" panose="020B0604030504040204" pitchFamily="34" charset="0"/>
                        </a:rPr>
                        <m:t>→</m:t>
                      </m:r>
                      <m:r>
                        <a:rPr lang="en-US" b="1" i="1" dirty="0" smtClean="0">
                          <a:latin typeface="Cambria Math" panose="02040503050406030204" pitchFamily="18" charset="0"/>
                          <a:ea typeface="Cambria Math" panose="02040503050406030204" pitchFamily="18" charset="0"/>
                          <a:cs typeface="Tahoma" panose="020B0604030504040204" pitchFamily="34" charset="0"/>
                        </a:rPr>
                        <m:t>𝑨𝒏𝒂𝒍𝒚𝒔𝒊𝒔</m:t>
                      </m:r>
                    </m:oMath>
                  </m:oMathPara>
                </a14:m>
                <a:endParaRPr lang="en-US" b="1" i="1"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1" name="TextBox 20"/>
              <p:cNvSpPr txBox="1">
                <a:spLocks noRot="1" noChangeAspect="1" noMove="1" noResize="1" noEditPoints="1" noAdjustHandles="1" noChangeArrowheads="1" noChangeShapeType="1" noTextEdit="1"/>
              </p:cNvSpPr>
              <p:nvPr/>
            </p:nvSpPr>
            <p:spPr>
              <a:xfrm>
                <a:off x="1297588" y="4118613"/>
                <a:ext cx="2979972" cy="369332"/>
              </a:xfrm>
              <a:prstGeom prst="rect">
                <a:avLst/>
              </a:prstGeom>
              <a:blipFill>
                <a:blip r:embed="rId7"/>
                <a:stretch>
                  <a:fillRect b="-16667"/>
                </a:stretch>
              </a:blipFill>
            </p:spPr>
            <p:txBody>
              <a:bodyPr/>
              <a:lstStyle/>
              <a:p>
                <a:r>
                  <a:rPr lang="en-US">
                    <a:noFill/>
                  </a:rPr>
                  <a:t> </a:t>
                </a:r>
              </a:p>
            </p:txBody>
          </p:sp>
        </mc:Fallback>
      </mc:AlternateContent>
      <p:cxnSp>
        <p:nvCxnSpPr>
          <p:cNvPr id="23" name="Straight Arrow Connector 22"/>
          <p:cNvCxnSpPr>
            <a:endCxn id="21" idx="0"/>
          </p:cNvCxnSpPr>
          <p:nvPr/>
        </p:nvCxnSpPr>
        <p:spPr>
          <a:xfrm flipH="1">
            <a:off x="2787574" y="2969703"/>
            <a:ext cx="475744" cy="1148910"/>
          </a:xfrm>
          <a:prstGeom prst="straightConnector1">
            <a:avLst/>
          </a:prstGeom>
          <a:ln>
            <a:solidFill>
              <a:srgbClr val="FFC000"/>
            </a:solidFill>
            <a:tailEnd type="triangle"/>
          </a:ln>
        </p:spPr>
        <p:style>
          <a:lnRef idx="2">
            <a:schemeClr val="accent6"/>
          </a:lnRef>
          <a:fillRef idx="0">
            <a:schemeClr val="accent6"/>
          </a:fillRef>
          <a:effectRef idx="1">
            <a:schemeClr val="accent6"/>
          </a:effectRef>
          <a:fontRef idx="minor">
            <a:schemeClr val="tx1"/>
          </a:fontRef>
        </p:style>
      </p:cxnSp>
      <p:sp>
        <p:nvSpPr>
          <p:cNvPr id="26" name="Slide Number Placeholder 25"/>
          <p:cNvSpPr>
            <a:spLocks noGrp="1"/>
          </p:cNvSpPr>
          <p:nvPr>
            <p:ph type="sldNum" sz="quarter" idx="12"/>
          </p:nvPr>
        </p:nvSpPr>
        <p:spPr/>
        <p:txBody>
          <a:bodyPr/>
          <a:lstStyle/>
          <a:p>
            <a:fld id="{BFD2CDEF-EBF7-A24C-97CC-57BDAB189928}" type="slidenum">
              <a:rPr lang="en-US" smtClean="0"/>
              <a:pPr/>
              <a:t>14</a:t>
            </a:fld>
            <a:endParaRPr lang="en-US" dirty="0"/>
          </a:p>
        </p:txBody>
      </p:sp>
      <p:sp>
        <p:nvSpPr>
          <p:cNvPr id="27" name="Oval 26"/>
          <p:cNvSpPr/>
          <p:nvPr/>
        </p:nvSpPr>
        <p:spPr>
          <a:xfrm>
            <a:off x="4178010" y="2959785"/>
            <a:ext cx="199100" cy="221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8" name="Oval 27"/>
          <p:cNvSpPr/>
          <p:nvPr/>
        </p:nvSpPr>
        <p:spPr>
          <a:xfrm>
            <a:off x="3178010" y="2859117"/>
            <a:ext cx="199100" cy="221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Tree>
    <p:custDataLst>
      <p:tags r:id="rId1"/>
    </p:custDataLst>
    <p:extLst>
      <p:ext uri="{BB962C8B-B14F-4D97-AF65-F5344CB8AC3E}">
        <p14:creationId xmlns:p14="http://schemas.microsoft.com/office/powerpoint/2010/main" val="6577297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9111" y="223761"/>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Result</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9" name="Slide Number Placeholder 8"/>
          <p:cNvSpPr>
            <a:spLocks noGrp="1"/>
          </p:cNvSpPr>
          <p:nvPr>
            <p:ph type="sldNum" sz="quarter" idx="12"/>
          </p:nvPr>
        </p:nvSpPr>
        <p:spPr/>
        <p:txBody>
          <a:bodyPr/>
          <a:lstStyle/>
          <a:p>
            <a:fld id="{BFD2CDEF-EBF7-A24C-97CC-57BDAB189928}" type="slidenum">
              <a:rPr lang="en-US" smtClean="0"/>
              <a:pPr/>
              <a:t>15</a:t>
            </a:fld>
            <a:endParaRPr lang="en-US" dirty="0"/>
          </a:p>
        </p:txBody>
      </p:sp>
      <p:sp>
        <p:nvSpPr>
          <p:cNvPr id="2" name="TextBox 1"/>
          <p:cNvSpPr txBox="1"/>
          <p:nvPr/>
        </p:nvSpPr>
        <p:spPr>
          <a:xfrm>
            <a:off x="1773792" y="2238375"/>
            <a:ext cx="369332" cy="1676400"/>
          </a:xfrm>
          <a:prstGeom prst="rect">
            <a:avLst/>
          </a:prstGeom>
          <a:noFill/>
        </p:spPr>
        <p:txBody>
          <a:bodyPr vert="vert270" wrap="square" rtlCol="0">
            <a:spAutoFit/>
          </a:bodyPr>
          <a:lstStyle/>
          <a:p>
            <a:pPr algn="ctr"/>
            <a:r>
              <a:rPr lang="en-US" sz="1200" dirty="0" smtClean="0">
                <a:latin typeface="Arial" panose="020B0604020202020204" pitchFamily="34" charset="0"/>
                <a:ea typeface="Tahoma" panose="020B0604030504040204" pitchFamily="34" charset="0"/>
                <a:cs typeface="Arial" panose="020B0604020202020204" pitchFamily="34" charset="0"/>
              </a:rPr>
              <a:t>Designers</a:t>
            </a:r>
            <a:endParaRPr lang="en-US" sz="1200" dirty="0">
              <a:latin typeface="Arial" panose="020B0604020202020204" pitchFamily="34" charset="0"/>
              <a:ea typeface="Tahoma" panose="020B0604030504040204" pitchFamily="34" charset="0"/>
              <a:cs typeface="Arial" panose="020B060402020202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3"/>
          <a:stretch/>
        </p:blipFill>
        <p:spPr>
          <a:xfrm>
            <a:off x="2209800" y="1024027"/>
            <a:ext cx="9456234" cy="4586198"/>
          </a:xfrm>
          <a:prstGeom prst="rect">
            <a:avLst/>
          </a:prstGeom>
        </p:spPr>
      </p:pic>
      <p:sp>
        <p:nvSpPr>
          <p:cNvPr id="5" name="TextBox 4"/>
          <p:cNvSpPr txBox="1"/>
          <p:nvPr/>
        </p:nvSpPr>
        <p:spPr>
          <a:xfrm>
            <a:off x="2069068" y="5653353"/>
            <a:ext cx="9892242" cy="369332"/>
          </a:xfrm>
          <a:prstGeom prst="rect">
            <a:avLst/>
          </a:prstGeom>
          <a:noFill/>
        </p:spPr>
        <p:txBody>
          <a:bodyPr wrap="square" rtlCol="0">
            <a:spAutoFit/>
          </a:bodyPr>
          <a:lstStyle/>
          <a:p>
            <a:r>
              <a:rPr lang="en-US" b="1" dirty="0" smtClean="0">
                <a:latin typeface="Tahoma" panose="020B0604030504040204" pitchFamily="34" charset="0"/>
                <a:ea typeface="Tahoma" panose="020B0604030504040204" pitchFamily="34" charset="0"/>
                <a:cs typeface="Tahoma" panose="020B0604030504040204" pitchFamily="34" charset="0"/>
              </a:rPr>
              <a:t>Embedding matrix of Cluster 1 for one-step sequential behavior shown in heat map</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2784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180" t="2232" b="3142"/>
          <a:stretch/>
        </p:blipFill>
        <p:spPr>
          <a:xfrm>
            <a:off x="1803633" y="1326764"/>
            <a:ext cx="5162290" cy="4200054"/>
          </a:xfrm>
          <a:prstGeom prst="rect">
            <a:avLst/>
          </a:prstGeom>
        </p:spPr>
      </p:pic>
      <p:sp>
        <p:nvSpPr>
          <p:cNvPr id="6" name="TextBox 5"/>
          <p:cNvSpPr txBox="1"/>
          <p:nvPr/>
        </p:nvSpPr>
        <p:spPr>
          <a:xfrm>
            <a:off x="1930627" y="5549375"/>
            <a:ext cx="4963966" cy="338554"/>
          </a:xfrm>
          <a:prstGeom prst="rect">
            <a:avLst/>
          </a:prstGeom>
          <a:noFill/>
        </p:spPr>
        <p:txBody>
          <a:bodyPr wrap="square" rtlCol="0">
            <a:spAutoFit/>
          </a:bodyPr>
          <a:lstStyle/>
          <a:p>
            <a:pPr algn="ctr"/>
            <a:r>
              <a:rPr lang="en-US" sz="1600" b="1" dirty="0" smtClean="0">
                <a:latin typeface="Tahoma" panose="020B0604030504040204" pitchFamily="34" charset="0"/>
                <a:ea typeface="Tahoma" panose="020B0604030504040204" pitchFamily="34" charset="0"/>
                <a:cs typeface="Tahoma" panose="020B0604030504040204" pitchFamily="34" charset="0"/>
              </a:rPr>
              <a:t>Clusters of </a:t>
            </a:r>
            <a:r>
              <a:rPr lang="en-US" sz="1600" b="1" dirty="0" smtClean="0">
                <a:latin typeface="Tahoma" panose="020B0604030504040204" pitchFamily="34" charset="0"/>
                <a:ea typeface="Tahoma" panose="020B0604030504040204" pitchFamily="34" charset="0"/>
                <a:cs typeface="Tahoma" panose="020B0604030504040204" pitchFamily="34" charset="0"/>
              </a:rPr>
              <a:t>long-step </a:t>
            </a:r>
            <a:r>
              <a:rPr lang="en-US" sz="1600" b="1" dirty="0" smtClean="0">
                <a:latin typeface="Tahoma" panose="020B0604030504040204" pitchFamily="34" charset="0"/>
                <a:ea typeface="Tahoma" panose="020B0604030504040204" pitchFamily="34" charset="0"/>
                <a:cs typeface="Tahoma" panose="020B0604030504040204" pitchFamily="34" charset="0"/>
              </a:rPr>
              <a:t>sequential </a:t>
            </a:r>
            <a:r>
              <a:rPr lang="en-US" sz="1600" b="1" dirty="0" smtClean="0">
                <a:latin typeface="Tahoma" panose="020B0604030504040204" pitchFamily="34" charset="0"/>
                <a:ea typeface="Tahoma" panose="020B0604030504040204" pitchFamily="34" charset="0"/>
                <a:cs typeface="Tahoma" panose="020B0604030504040204" pitchFamily="34" charset="0"/>
              </a:rPr>
              <a:t>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7" name="Title 1"/>
          <p:cNvSpPr txBox="1">
            <a:spLocks/>
          </p:cNvSpPr>
          <p:nvPr/>
        </p:nvSpPr>
        <p:spPr>
          <a:xfrm>
            <a:off x="1329111" y="137573"/>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Result</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19">
            <a:extLst>
              <a:ext uri="{FF2B5EF4-FFF2-40B4-BE49-F238E27FC236}">
                <a16:creationId xmlns:a16="http://schemas.microsoft.com/office/drawing/2014/main" id="{BAC6526F-781F-4542-84CA-3AD24AACA158}"/>
              </a:ext>
            </a:extLst>
          </p:cNvPr>
          <p:cNvSpPr txBox="1"/>
          <p:nvPr/>
        </p:nvSpPr>
        <p:spPr>
          <a:xfrm>
            <a:off x="1440137" y="754292"/>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Long-step Sequential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35556732"/>
              </p:ext>
            </p:extLst>
          </p:nvPr>
        </p:nvGraphicFramePr>
        <p:xfrm>
          <a:off x="7608077" y="796226"/>
          <a:ext cx="4504888" cy="5542077"/>
        </p:xfrm>
        <a:graphic>
          <a:graphicData uri="http://schemas.openxmlformats.org/drawingml/2006/table">
            <a:tbl>
              <a:tblPr firstRow="1" firstCol="1" bandRow="1">
                <a:tableStyleId>{7E9639D4-E3E2-4D34-9284-5A2195B3D0D7}</a:tableStyleId>
              </a:tblPr>
              <a:tblGrid>
                <a:gridCol w="1126222">
                  <a:extLst>
                    <a:ext uri="{9D8B030D-6E8A-4147-A177-3AD203B41FA5}">
                      <a16:colId xmlns:a16="http://schemas.microsoft.com/office/drawing/2014/main" val="1860031283"/>
                    </a:ext>
                  </a:extLst>
                </a:gridCol>
                <a:gridCol w="1126222">
                  <a:extLst>
                    <a:ext uri="{9D8B030D-6E8A-4147-A177-3AD203B41FA5}">
                      <a16:colId xmlns:a16="http://schemas.microsoft.com/office/drawing/2014/main" val="652107332"/>
                    </a:ext>
                  </a:extLst>
                </a:gridCol>
                <a:gridCol w="1126222">
                  <a:extLst>
                    <a:ext uri="{9D8B030D-6E8A-4147-A177-3AD203B41FA5}">
                      <a16:colId xmlns:a16="http://schemas.microsoft.com/office/drawing/2014/main" val="4087129679"/>
                    </a:ext>
                  </a:extLst>
                </a:gridCol>
                <a:gridCol w="1126222">
                  <a:extLst>
                    <a:ext uri="{9D8B030D-6E8A-4147-A177-3AD203B41FA5}">
                      <a16:colId xmlns:a16="http://schemas.microsoft.com/office/drawing/2014/main" val="239815071"/>
                    </a:ext>
                  </a:extLst>
                </a:gridCol>
              </a:tblGrid>
              <a:tr h="173190">
                <a:tc>
                  <a:txBody>
                    <a:bodyPr/>
                    <a:lstStyle/>
                    <a:p>
                      <a:endParaRPr lang="en-US" sz="1100" dirty="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Cluster 1</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Cluster 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Cluster 3</a:t>
                      </a:r>
                    </a:p>
                  </a:txBody>
                  <a:tcPr marL="48649" marR="48649" marT="0" marB="0"/>
                </a:tc>
                <a:extLst>
                  <a:ext uri="{0D108BD9-81ED-4DB2-BD59-A6C34878D82A}">
                    <a16:rowId xmlns:a16="http://schemas.microsoft.com/office/drawing/2014/main" val="2575378359"/>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P1L3</a:t>
                      </a:r>
                    </a:p>
                  </a:txBody>
                  <a:tcPr marL="48649" marR="48649" marT="0" marB="0"/>
                </a:tc>
                <a:extLst>
                  <a:ext uri="{0D108BD9-81ED-4DB2-BD59-A6C34878D82A}">
                    <a16:rowId xmlns:a16="http://schemas.microsoft.com/office/drawing/2014/main" val="1897766294"/>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P1L13</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P2L14</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a:t>
                      </a:r>
                    </a:p>
                  </a:txBody>
                  <a:tcPr marL="48649" marR="48649" marT="0" marB="0"/>
                </a:tc>
                <a:extLst>
                  <a:ext uri="{0D108BD9-81ED-4DB2-BD59-A6C34878D82A}">
                    <a16:rowId xmlns:a16="http://schemas.microsoft.com/office/drawing/2014/main" val="2268602627"/>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P1L14</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P2L16</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P6L18</a:t>
                      </a:r>
                    </a:p>
                  </a:txBody>
                  <a:tcPr marL="48649" marR="48649" marT="0" marB="0"/>
                </a:tc>
                <a:extLst>
                  <a:ext uri="{0D108BD9-81ED-4DB2-BD59-A6C34878D82A}">
                    <a16:rowId xmlns:a16="http://schemas.microsoft.com/office/drawing/2014/main" val="2751349379"/>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3</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P1L17</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P2L2</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4230626733"/>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4</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P1L18</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P2L7</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701425187"/>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5</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P1L20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P3L3</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2737339058"/>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6</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P1L5</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P4L28</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4236459566"/>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7</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P4L32</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404550216"/>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8</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P2L11</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P4L9</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10355099"/>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9</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P6L12</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53978903"/>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P2L13</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P6L6</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588648060"/>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11</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P2L17</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3419003165"/>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P4L1</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2631423580"/>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13</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P4L10</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3131855184"/>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14</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P4L11</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2222092821"/>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15</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P4L25</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751481283"/>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16</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P4L26</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098677134"/>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17</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P4L27</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1057563367"/>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18</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P4L5</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560092619"/>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19</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P6L14</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664750374"/>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20</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P6L15</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3904464048"/>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21</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P6L17</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3327432677"/>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22</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P6L19</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2711508586"/>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23</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P6L3</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3704882404"/>
                  </a:ext>
                </a:extLst>
              </a:tr>
              <a:tr h="173190">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24</a:t>
                      </a:r>
                    </a:p>
                  </a:txBody>
                  <a:tcPr marL="48649" marR="48649" marT="0" marB="0"/>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P6L4</a:t>
                      </a: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tc>
                  <a:txBody>
                    <a:bodyPr/>
                    <a:lstStyle/>
                    <a:p>
                      <a:endParaRPr lang="en-US" sz="110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tc>
                <a:extLst>
                  <a:ext uri="{0D108BD9-81ED-4DB2-BD59-A6C34878D82A}">
                    <a16:rowId xmlns:a16="http://schemas.microsoft.com/office/drawing/2014/main" val="2496506799"/>
                  </a:ext>
                </a:extLst>
              </a:tr>
              <a:tr h="346379">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Mean of design quality</a:t>
                      </a: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1.20</a:t>
                      </a: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1.34</a:t>
                      </a: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a:effectLst/>
                          <a:latin typeface="Tahoma" panose="020B0604030504040204" pitchFamily="34" charset="0"/>
                          <a:ea typeface="Tahoma" panose="020B0604030504040204" pitchFamily="34" charset="0"/>
                          <a:cs typeface="Tahoma" panose="020B0604030504040204" pitchFamily="34" charset="0"/>
                        </a:rPr>
                        <a:t>1.35</a:t>
                      </a:r>
                    </a:p>
                  </a:txBody>
                  <a:tcPr marL="48649" marR="48649" marT="0" marB="0">
                    <a:solidFill>
                      <a:schemeClr val="bg2">
                        <a:lumMod val="75000"/>
                      </a:schemeClr>
                    </a:solidFill>
                  </a:tcPr>
                </a:tc>
                <a:extLst>
                  <a:ext uri="{0D108BD9-81ED-4DB2-BD59-A6C34878D82A}">
                    <a16:rowId xmlns:a16="http://schemas.microsoft.com/office/drawing/2014/main" val="4035579337"/>
                  </a:ext>
                </a:extLst>
              </a:tr>
              <a:tr h="346379">
                <a:tc>
                  <a:txBody>
                    <a:bodyPr/>
                    <a:lstStyle/>
                    <a:p>
                      <a:pPr marL="0" marR="0" algn="ctr" hangingPunct="0">
                        <a:spcBef>
                          <a:spcPts val="0"/>
                        </a:spcBef>
                        <a:spcAft>
                          <a:spcPts val="0"/>
                        </a:spcAft>
                      </a:pPr>
                      <a:r>
                        <a:rPr lang="en-US" sz="1100" kern="700" dirty="0" smtClean="0">
                          <a:effectLst/>
                          <a:latin typeface="Tahoma" panose="020B0604030504040204" pitchFamily="34" charset="0"/>
                          <a:ea typeface="Tahoma" panose="020B0604030504040204" pitchFamily="34" charset="0"/>
                          <a:cs typeface="Tahoma" panose="020B0604030504040204" pitchFamily="34" charset="0"/>
                        </a:rPr>
                        <a:t>Std. </a:t>
                      </a:r>
                      <a:r>
                        <a:rPr lang="en-US" sz="1100" kern="700" dirty="0">
                          <a:effectLst/>
                          <a:latin typeface="Tahoma" panose="020B0604030504040204" pitchFamily="34" charset="0"/>
                          <a:ea typeface="Tahoma" panose="020B0604030504040204" pitchFamily="34" charset="0"/>
                          <a:cs typeface="Tahoma" panose="020B0604030504040204" pitchFamily="34" charset="0"/>
                        </a:rPr>
                        <a:t>of design </a:t>
                      </a:r>
                      <a:r>
                        <a:rPr lang="en-US" sz="1100" kern="700" dirty="0" smtClean="0">
                          <a:effectLst/>
                          <a:latin typeface="Tahoma" panose="020B0604030504040204" pitchFamily="34" charset="0"/>
                          <a:ea typeface="Tahoma" panose="020B0604030504040204" pitchFamily="34" charset="0"/>
                          <a:cs typeface="Tahoma" panose="020B0604030504040204" pitchFamily="34" charset="0"/>
                        </a:rPr>
                        <a:t>quality</a:t>
                      </a:r>
                      <a:endParaRPr lang="en-US" sz="1100" kern="700" dirty="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0.356</a:t>
                      </a: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0.637</a:t>
                      </a:r>
                    </a:p>
                  </a:txBody>
                  <a:tcPr marL="48649" marR="48649" marT="0" marB="0">
                    <a:solidFill>
                      <a:schemeClr val="bg2">
                        <a:lumMod val="75000"/>
                      </a:schemeClr>
                    </a:solidFill>
                  </a:tcPr>
                </a:tc>
                <a:tc>
                  <a:txBody>
                    <a:bodyPr/>
                    <a:lstStyle/>
                    <a:p>
                      <a:pPr marL="0" marR="0" algn="ctr" hangingPunct="0">
                        <a:spcBef>
                          <a:spcPts val="0"/>
                        </a:spcBef>
                        <a:spcAft>
                          <a:spcPts val="0"/>
                        </a:spcAft>
                      </a:pPr>
                      <a:r>
                        <a:rPr lang="en-US" sz="1100" kern="700" dirty="0">
                          <a:effectLst/>
                          <a:latin typeface="Tahoma" panose="020B0604030504040204" pitchFamily="34" charset="0"/>
                          <a:ea typeface="Tahoma" panose="020B0604030504040204" pitchFamily="34" charset="0"/>
                          <a:cs typeface="Tahoma" panose="020B0604030504040204" pitchFamily="34" charset="0"/>
                        </a:rPr>
                        <a:t>0.588</a:t>
                      </a:r>
                    </a:p>
                  </a:txBody>
                  <a:tcPr marL="48649" marR="48649" marT="0" marB="0">
                    <a:solidFill>
                      <a:schemeClr val="bg2">
                        <a:lumMod val="75000"/>
                      </a:schemeClr>
                    </a:solidFill>
                  </a:tcPr>
                </a:tc>
                <a:extLst>
                  <a:ext uri="{0D108BD9-81ED-4DB2-BD59-A6C34878D82A}">
                    <a16:rowId xmlns:a16="http://schemas.microsoft.com/office/drawing/2014/main" val="730907104"/>
                  </a:ext>
                </a:extLst>
              </a:tr>
              <a:tr h="346379">
                <a:tc>
                  <a:txBody>
                    <a:bodyPr/>
                    <a:lstStyle/>
                    <a:p>
                      <a:pPr marL="0" marR="0" algn="ctr" hangingPunct="0">
                        <a:spcBef>
                          <a:spcPts val="0"/>
                        </a:spcBef>
                        <a:spcAft>
                          <a:spcPts val="0"/>
                        </a:spcAft>
                      </a:pPr>
                      <a:r>
                        <a:rPr lang="en-US" sz="1100" kern="700" dirty="0" smtClean="0">
                          <a:effectLst/>
                          <a:latin typeface="Tahoma" panose="020B0604030504040204" pitchFamily="34" charset="0"/>
                          <a:ea typeface="Tahoma" panose="020B0604030504040204" pitchFamily="34" charset="0"/>
                          <a:cs typeface="Tahoma" panose="020B0604030504040204" pitchFamily="34" charset="0"/>
                        </a:rPr>
                        <a:t>P-value</a:t>
                      </a:r>
                      <a:endParaRPr lang="en-US" sz="1100" kern="700" dirty="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solidFill>
                      <a:schemeClr val="bg2">
                        <a:lumMod val="75000"/>
                      </a:schemeClr>
                    </a:solidFill>
                  </a:tcPr>
                </a:tc>
                <a:tc gridSpan="3">
                  <a:txBody>
                    <a:bodyPr/>
                    <a:lstStyle/>
                    <a:p>
                      <a:pPr marL="0" marR="0" algn="ctr" hangingPunct="0">
                        <a:spcBef>
                          <a:spcPts val="0"/>
                        </a:spcBef>
                        <a:spcAft>
                          <a:spcPts val="0"/>
                        </a:spcAft>
                      </a:pPr>
                      <a:r>
                        <a:rPr lang="en-US" sz="1100" b="1" kern="700" dirty="0" smtClean="0">
                          <a:effectLst/>
                          <a:latin typeface="Tahoma" panose="020B0604030504040204" pitchFamily="34" charset="0"/>
                          <a:ea typeface="Tahoma" panose="020B0604030504040204" pitchFamily="34" charset="0"/>
                          <a:cs typeface="Tahoma" panose="020B0604030504040204" pitchFamily="34" charset="0"/>
                        </a:rPr>
                        <a:t>0.7</a:t>
                      </a:r>
                      <a:endParaRPr lang="en-US" sz="1100" b="1" kern="700" dirty="0">
                        <a:effectLst/>
                        <a:latin typeface="Tahoma" panose="020B0604030504040204" pitchFamily="34" charset="0"/>
                        <a:ea typeface="Tahoma" panose="020B0604030504040204" pitchFamily="34" charset="0"/>
                        <a:cs typeface="Tahoma" panose="020B0604030504040204" pitchFamily="34" charset="0"/>
                      </a:endParaRPr>
                    </a:p>
                  </a:txBody>
                  <a:tcPr marL="48649" marR="48649" marT="0" marB="0">
                    <a:solidFill>
                      <a:schemeClr val="bg2">
                        <a:lumMod val="75000"/>
                      </a:schemeClr>
                    </a:solidFill>
                  </a:tcPr>
                </a:tc>
                <a:tc hMerge="1">
                  <a:txBody>
                    <a:bodyPr/>
                    <a:lstStyle/>
                    <a:p>
                      <a:pPr marL="0" marR="0" algn="ctr" hangingPunct="0">
                        <a:spcBef>
                          <a:spcPts val="0"/>
                        </a:spcBef>
                        <a:spcAft>
                          <a:spcPts val="0"/>
                        </a:spcAft>
                      </a:pPr>
                      <a:endParaRPr lang="en-US" sz="1100" kern="700" dirty="0">
                        <a:effectLst/>
                        <a:latin typeface="+mn-lt"/>
                        <a:ea typeface="Tahoma" panose="020B0604030504040204" pitchFamily="34" charset="0"/>
                        <a:cs typeface="Tahoma" panose="020B0604030504040204" pitchFamily="34" charset="0"/>
                      </a:endParaRPr>
                    </a:p>
                  </a:txBody>
                  <a:tcPr marL="48649" marR="48649" marT="0" marB="0">
                    <a:solidFill>
                      <a:schemeClr val="bg2">
                        <a:lumMod val="75000"/>
                      </a:schemeClr>
                    </a:solidFill>
                  </a:tcPr>
                </a:tc>
                <a:tc hMerge="1">
                  <a:txBody>
                    <a:bodyPr/>
                    <a:lstStyle/>
                    <a:p>
                      <a:pPr marL="0" marR="0" algn="ctr" hangingPunct="0">
                        <a:spcBef>
                          <a:spcPts val="0"/>
                        </a:spcBef>
                        <a:spcAft>
                          <a:spcPts val="0"/>
                        </a:spcAft>
                      </a:pPr>
                      <a:endParaRPr lang="en-US" sz="1100" kern="700" dirty="0">
                        <a:effectLst/>
                        <a:latin typeface="+mn-lt"/>
                        <a:ea typeface="Tahoma" panose="020B0604030504040204" pitchFamily="34" charset="0"/>
                        <a:cs typeface="Tahoma" panose="020B0604030504040204" pitchFamily="34" charset="0"/>
                      </a:endParaRPr>
                    </a:p>
                  </a:txBody>
                  <a:tcPr marL="48649" marR="48649" marT="0" marB="0">
                    <a:solidFill>
                      <a:schemeClr val="bg2">
                        <a:lumMod val="75000"/>
                      </a:schemeClr>
                    </a:solidFill>
                  </a:tcPr>
                </a:tc>
                <a:extLst>
                  <a:ext uri="{0D108BD9-81ED-4DB2-BD59-A6C34878D82A}">
                    <a16:rowId xmlns:a16="http://schemas.microsoft.com/office/drawing/2014/main" val="3778798116"/>
                  </a:ext>
                </a:extLst>
              </a:tr>
            </a:tbl>
          </a:graphicData>
        </a:graphic>
      </p:graphicFrame>
      <p:sp>
        <p:nvSpPr>
          <p:cNvPr id="3" name="Slide Number Placeholder 2"/>
          <p:cNvSpPr>
            <a:spLocks noGrp="1"/>
          </p:cNvSpPr>
          <p:nvPr>
            <p:ph type="sldNum" sz="quarter" idx="12"/>
          </p:nvPr>
        </p:nvSpPr>
        <p:spPr/>
        <p:txBody>
          <a:bodyPr/>
          <a:lstStyle/>
          <a:p>
            <a:fld id="{BFD2CDEF-EBF7-A24C-97CC-57BDAB189928}" type="slidenum">
              <a:rPr lang="en-US" smtClean="0"/>
              <a:pPr/>
              <a:t>16</a:t>
            </a:fld>
            <a:endParaRPr lang="en-US" dirty="0"/>
          </a:p>
        </p:txBody>
      </p:sp>
    </p:spTree>
    <p:extLst>
      <p:ext uri="{BB962C8B-B14F-4D97-AF65-F5344CB8AC3E}">
        <p14:creationId xmlns:p14="http://schemas.microsoft.com/office/powerpoint/2010/main" val="659713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9111" y="153262"/>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Conclusion</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19">
            <a:extLst>
              <a:ext uri="{FF2B5EF4-FFF2-40B4-BE49-F238E27FC236}">
                <a16:creationId xmlns:a16="http://schemas.microsoft.com/office/drawing/2014/main" id="{BAC6526F-781F-4542-84CA-3AD24AACA158}"/>
              </a:ext>
            </a:extLst>
          </p:cNvPr>
          <p:cNvSpPr txBox="1"/>
          <p:nvPr/>
        </p:nvSpPr>
        <p:spPr>
          <a:xfrm>
            <a:off x="1440137" y="796233"/>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Contribution</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p:cNvSpPr txBox="1"/>
          <p:nvPr/>
        </p:nvSpPr>
        <p:spPr>
          <a:xfrm>
            <a:off x="1948672" y="1368705"/>
            <a:ext cx="10433828" cy="830997"/>
          </a:xfrm>
          <a:prstGeom prst="rect">
            <a:avLst/>
          </a:prstGeom>
          <a:noFill/>
        </p:spPr>
        <p:txBody>
          <a:bodyPr wrap="square" rtlCol="0">
            <a:sp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Identification of five different design behaviors from </a:t>
            </a:r>
            <a:r>
              <a:rPr lang="en-US" sz="2400" b="1" dirty="0" smtClean="0">
                <a:latin typeface="Tahoma" panose="020B0604030504040204" pitchFamily="34" charset="0"/>
                <a:ea typeface="Tahoma" panose="020B0604030504040204" pitchFamily="34" charset="0"/>
                <a:cs typeface="Tahoma" panose="020B0604030504040204" pitchFamily="34" charset="0"/>
              </a:rPr>
              <a:t>multiple dimensions</a:t>
            </a:r>
            <a:r>
              <a:rPr lang="en-US" sz="2400" dirty="0" smtClean="0">
                <a:latin typeface="Tahoma" panose="020B0604030504040204" pitchFamily="34" charset="0"/>
                <a:ea typeface="Tahoma" panose="020B0604030504040204" pitchFamily="34" charset="0"/>
                <a:cs typeface="Tahoma" panose="020B0604030504040204" pitchFamily="34" charset="0"/>
              </a:rPr>
              <a:t>.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7" name="Frame 17">
            <a:extLst>
              <a:ext uri="{FF2B5EF4-FFF2-40B4-BE49-F238E27FC236}">
                <a16:creationId xmlns:a16="http://schemas.microsoft.com/office/drawing/2014/main" id="{DBBB464D-1BF0-4215-A442-3AD08110D84C}"/>
              </a:ext>
            </a:extLst>
          </p:cNvPr>
          <p:cNvSpPr/>
          <p:nvPr/>
        </p:nvSpPr>
        <p:spPr>
          <a:xfrm>
            <a:off x="1382373" y="1390430"/>
            <a:ext cx="440821" cy="40668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8" name="TextBox 7"/>
          <p:cNvSpPr txBox="1"/>
          <p:nvPr/>
        </p:nvSpPr>
        <p:spPr>
          <a:xfrm>
            <a:off x="1948672" y="2167045"/>
            <a:ext cx="9909953" cy="830997"/>
          </a:xfrm>
          <a:prstGeom prst="rect">
            <a:avLst/>
          </a:prstGeom>
          <a:noFill/>
        </p:spPr>
        <p:txBody>
          <a:bodyPr wrap="square" rtlCol="0">
            <a:sp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Representation of these design behaviors using </a:t>
            </a:r>
            <a:r>
              <a:rPr lang="en-US" sz="2400" b="1" dirty="0" smtClean="0">
                <a:latin typeface="Tahoma" panose="020B0604030504040204" pitchFamily="34" charset="0"/>
                <a:ea typeface="Tahoma" panose="020B0604030504040204" pitchFamily="34" charset="0"/>
                <a:cs typeface="Tahoma" panose="020B0604030504040204" pitchFamily="34" charset="0"/>
              </a:rPr>
              <a:t>latent representation</a:t>
            </a:r>
            <a:r>
              <a:rPr lang="en-US" sz="2400" dirty="0" smtClean="0">
                <a:latin typeface="Tahoma" panose="020B0604030504040204" pitchFamily="34" charset="0"/>
                <a:ea typeface="Tahoma" panose="020B0604030504040204" pitchFamily="34" charset="0"/>
                <a:cs typeface="Tahoma" panose="020B0604030504040204" pitchFamily="34" charset="0"/>
              </a:rPr>
              <a:t> of design thinking referred as desig</a:t>
            </a:r>
            <a:r>
              <a:rPr lang="en-US" sz="2400" dirty="0" smtClean="0">
                <a:latin typeface="Tahoma" panose="020B0604030504040204" pitchFamily="34" charset="0"/>
                <a:ea typeface="Tahoma" panose="020B0604030504040204" pitchFamily="34" charset="0"/>
                <a:cs typeface="Tahoma" panose="020B0604030504040204" pitchFamily="34" charset="0"/>
              </a:rPr>
              <a:t>n embedding</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9" name="Frame 17">
            <a:extLst>
              <a:ext uri="{FF2B5EF4-FFF2-40B4-BE49-F238E27FC236}">
                <a16:creationId xmlns:a16="http://schemas.microsoft.com/office/drawing/2014/main" id="{DBBB464D-1BF0-4215-A442-3AD08110D84C}"/>
              </a:ext>
            </a:extLst>
          </p:cNvPr>
          <p:cNvSpPr/>
          <p:nvPr/>
        </p:nvSpPr>
        <p:spPr>
          <a:xfrm>
            <a:off x="1382373" y="2298230"/>
            <a:ext cx="440821" cy="406680"/>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TextBox 19">
            <a:extLst>
              <a:ext uri="{FF2B5EF4-FFF2-40B4-BE49-F238E27FC236}">
                <a16:creationId xmlns:a16="http://schemas.microsoft.com/office/drawing/2014/main" id="{BAC6526F-781F-4542-84CA-3AD24AACA158}"/>
              </a:ext>
            </a:extLst>
          </p:cNvPr>
          <p:cNvSpPr txBox="1"/>
          <p:nvPr/>
        </p:nvSpPr>
        <p:spPr>
          <a:xfrm>
            <a:off x="1440137" y="3206030"/>
            <a:ext cx="605691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Future work</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p:cNvSpPr txBox="1"/>
          <p:nvPr/>
        </p:nvSpPr>
        <p:spPr>
          <a:xfrm>
            <a:off x="2006436" y="3840057"/>
            <a:ext cx="10433828" cy="830997"/>
          </a:xfrm>
          <a:prstGeom prst="rect">
            <a:avLst/>
          </a:prstGeom>
          <a:noFill/>
        </p:spPr>
        <p:txBody>
          <a:bodyPr wrap="square" rtlCol="0">
            <a:sp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Use </a:t>
            </a:r>
            <a:r>
              <a:rPr lang="en-US" sz="2400" b="1" dirty="0" smtClean="0">
                <a:latin typeface="Tahoma" panose="020B0604030504040204" pitchFamily="34" charset="0"/>
                <a:ea typeface="Tahoma" panose="020B0604030504040204" pitchFamily="34" charset="0"/>
                <a:cs typeface="Tahoma" panose="020B0604030504040204" pitchFamily="34" charset="0"/>
              </a:rPr>
              <a:t>Transformer-based</a:t>
            </a:r>
            <a:r>
              <a:rPr lang="en-US" sz="2400" dirty="0" smtClean="0">
                <a:latin typeface="Tahoma" panose="020B0604030504040204" pitchFamily="34" charset="0"/>
                <a:ea typeface="Tahoma" panose="020B0604030504040204" pitchFamily="34" charset="0"/>
                <a:cs typeface="Tahoma" panose="020B0604030504040204" pitchFamily="34" charset="0"/>
              </a:rPr>
              <a:t> (state-of-the-art dee</a:t>
            </a:r>
            <a:r>
              <a:rPr lang="en-US" sz="2400" dirty="0" smtClean="0">
                <a:latin typeface="Tahoma" panose="020B0604030504040204" pitchFamily="34" charset="0"/>
                <a:ea typeface="Tahoma" panose="020B0604030504040204" pitchFamily="34" charset="0"/>
                <a:cs typeface="Tahoma" panose="020B0604030504040204" pitchFamily="34" charset="0"/>
              </a:rPr>
              <a:t>p learning model</a:t>
            </a:r>
            <a:r>
              <a:rPr lang="en-US" sz="2400" dirty="0" smtClean="0">
                <a:latin typeface="Tahoma" panose="020B0604030504040204" pitchFamily="34" charset="0"/>
                <a:ea typeface="Tahoma" panose="020B0604030504040204" pitchFamily="34" charset="0"/>
                <a:cs typeface="Tahoma" panose="020B0604030504040204" pitchFamily="34" charset="0"/>
              </a:rPr>
              <a:t> ) autoenocder model to capture the long-term dependency of design actions.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p:cNvSpPr txBox="1"/>
          <p:nvPr/>
        </p:nvSpPr>
        <p:spPr>
          <a:xfrm>
            <a:off x="2006436" y="4960075"/>
            <a:ext cx="10433828" cy="830997"/>
          </a:xfrm>
          <a:prstGeom prst="rect">
            <a:avLst/>
          </a:prstGeom>
          <a:noFill/>
        </p:spPr>
        <p:txBody>
          <a:bodyPr wrap="square" rtlCol="0">
            <a:sp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Develop a </a:t>
            </a:r>
            <a:r>
              <a:rPr lang="en-US" sz="2400" b="1" dirty="0" smtClean="0">
                <a:latin typeface="Tahoma" panose="020B0604030504040204" pitchFamily="34" charset="0"/>
                <a:ea typeface="Tahoma" panose="020B0604030504040204" pitchFamily="34" charset="0"/>
                <a:cs typeface="Tahoma" panose="020B0604030504040204" pitchFamily="34" charset="0"/>
              </a:rPr>
              <a:t>predictive model </a:t>
            </a:r>
            <a:r>
              <a:rPr lang="en-US" sz="2400" dirty="0" smtClean="0">
                <a:latin typeface="Tahoma" panose="020B0604030504040204" pitchFamily="34" charset="0"/>
                <a:ea typeface="Tahoma" panose="020B0604030504040204" pitchFamily="34" charset="0"/>
                <a:cs typeface="Tahoma" panose="020B0604030504040204" pitchFamily="34" charset="0"/>
              </a:rPr>
              <a:t>of design performance, where several design </a:t>
            </a:r>
            <a:r>
              <a:rPr lang="en-US" sz="2400" dirty="0" err="1" smtClean="0">
                <a:latin typeface="Tahoma" panose="020B0604030504040204" pitchFamily="34" charset="0"/>
                <a:ea typeface="Tahoma" panose="020B0604030504040204" pitchFamily="34" charset="0"/>
                <a:cs typeface="Tahoma" panose="020B0604030504040204" pitchFamily="34" charset="0"/>
              </a:rPr>
              <a:t>embeddings</a:t>
            </a:r>
            <a:r>
              <a:rPr lang="en-US" sz="2400" dirty="0" smtClean="0">
                <a:latin typeface="Tahoma" panose="020B0604030504040204" pitchFamily="34" charset="0"/>
                <a:ea typeface="Tahoma" panose="020B0604030504040204" pitchFamily="34" charset="0"/>
                <a:cs typeface="Tahoma" panose="020B0604030504040204" pitchFamily="34" charset="0"/>
              </a:rPr>
              <a:t> can be integrated.  </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5" name="Slide Number Placeholder 14"/>
          <p:cNvSpPr>
            <a:spLocks noGrp="1"/>
          </p:cNvSpPr>
          <p:nvPr>
            <p:ph type="sldNum" sz="quarter" idx="12"/>
          </p:nvPr>
        </p:nvSpPr>
        <p:spPr/>
        <p:txBody>
          <a:bodyPr/>
          <a:lstStyle/>
          <a:p>
            <a:fld id="{BFD2CDEF-EBF7-A24C-97CC-57BDAB189928}" type="slidenum">
              <a:rPr lang="en-US" smtClean="0"/>
              <a:pPr/>
              <a:t>17</a:t>
            </a:fld>
            <a:endParaRPr lang="en-US" dirty="0"/>
          </a:p>
        </p:txBody>
      </p:sp>
      <p:sp>
        <p:nvSpPr>
          <p:cNvPr id="16" name="Rectangle 15"/>
          <p:cNvSpPr/>
          <p:nvPr/>
        </p:nvSpPr>
        <p:spPr>
          <a:xfrm>
            <a:off x="1440137" y="3917274"/>
            <a:ext cx="383057" cy="34046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40136" y="5045165"/>
            <a:ext cx="383057" cy="34046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557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FD2CDEF-EBF7-A24C-97CC-57BDAB189928}" type="slidenum">
              <a:rPr lang="en-US" smtClean="0"/>
              <a:pPr/>
              <a:t>18</a:t>
            </a:fld>
            <a:endParaRPr lang="en-US" dirty="0"/>
          </a:p>
        </p:txBody>
      </p:sp>
      <p:sp>
        <p:nvSpPr>
          <p:cNvPr id="6" name="Title 1"/>
          <p:cNvSpPr txBox="1">
            <a:spLocks/>
          </p:cNvSpPr>
          <p:nvPr/>
        </p:nvSpPr>
        <p:spPr>
          <a:xfrm>
            <a:off x="1329111" y="302535"/>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Acknowledgement </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1453372" y="1344437"/>
            <a:ext cx="10633853" cy="1643527"/>
          </a:xfrm>
          <a:prstGeom prst="rect">
            <a:avLst/>
          </a:prstGeom>
          <a:noFill/>
        </p:spPr>
        <p:txBody>
          <a:bodyPr wrap="square" rtlCol="0">
            <a:spAutoFit/>
          </a:bodyPr>
          <a:lstStyle/>
          <a:p>
            <a:pPr>
              <a:lnSpc>
                <a:spcPct val="120000"/>
              </a:lnSpc>
            </a:pPr>
            <a:r>
              <a:rPr lang="en-US" sz="2800" dirty="0" smtClean="0">
                <a:latin typeface="Tahoma" panose="020B0604030504040204" pitchFamily="34" charset="0"/>
                <a:ea typeface="Tahoma" panose="020B0604030504040204" pitchFamily="34" charset="0"/>
                <a:cs typeface="Tahoma" panose="020B0604030504040204" pitchFamily="34" charset="0"/>
              </a:rPr>
              <a:t>We </a:t>
            </a:r>
            <a:r>
              <a:rPr lang="en-US" sz="2800" dirty="0">
                <a:latin typeface="Tahoma" panose="020B0604030504040204" pitchFamily="34" charset="0"/>
                <a:ea typeface="Tahoma" panose="020B0604030504040204" pitchFamily="34" charset="0"/>
                <a:cs typeface="Tahoma" panose="020B0604030504040204" pitchFamily="34" charset="0"/>
              </a:rPr>
              <a:t>gratefully acknowledge the financial support from the U.S. National Science </a:t>
            </a:r>
            <a:r>
              <a:rPr lang="en-US" sz="2800" dirty="0" smtClean="0">
                <a:latin typeface="Tahoma" panose="020B0604030504040204" pitchFamily="34" charset="0"/>
                <a:ea typeface="Tahoma" panose="020B0604030504040204" pitchFamily="34" charset="0"/>
                <a:cs typeface="Tahoma" panose="020B0604030504040204" pitchFamily="34" charset="0"/>
              </a:rPr>
              <a:t>Foundation (NSF) </a:t>
            </a:r>
            <a:r>
              <a:rPr lang="en-US" sz="2800" dirty="0">
                <a:latin typeface="Tahoma" panose="020B0604030504040204" pitchFamily="34" charset="0"/>
                <a:ea typeface="Tahoma" panose="020B0604030504040204" pitchFamily="34" charset="0"/>
                <a:cs typeface="Tahoma" panose="020B0604030504040204" pitchFamily="34" charset="0"/>
              </a:rPr>
              <a:t>through grants #1842588 and #1503196</a:t>
            </a:r>
            <a:r>
              <a:rPr lang="en-US" sz="2800" dirty="0" smtClean="0">
                <a:latin typeface="Tahoma" panose="020B0604030504040204" pitchFamily="34" charset="0"/>
                <a:ea typeface="Tahoma" panose="020B0604030504040204" pitchFamily="34" charset="0"/>
                <a:cs typeface="Tahoma" panose="020B0604030504040204" pitchFamily="34" charset="0"/>
              </a:rPr>
              <a:t>..</a:t>
            </a:r>
            <a:r>
              <a:rPr lang="en-US" sz="2800" dirty="0" smtClean="0">
                <a:latin typeface="Tahoma" panose="020B0604030504040204" pitchFamily="34" charset="0"/>
                <a:ea typeface="Tahoma" panose="020B0604030504040204" pitchFamily="34" charset="0"/>
                <a:cs typeface="Tahoma" panose="020B0604030504040204" pitchFamily="34" charset="0"/>
              </a:rPr>
              <a:t> </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9" name="Title 1"/>
          <p:cNvSpPr txBox="1">
            <a:spLocks/>
          </p:cNvSpPr>
          <p:nvPr/>
        </p:nvSpPr>
        <p:spPr>
          <a:xfrm>
            <a:off x="4440243" y="4243393"/>
            <a:ext cx="4660110" cy="114481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pPr algn="ctr"/>
            <a:r>
              <a:rPr lang="en-US" sz="3600" dirty="0" smtClean="0">
                <a:solidFill>
                  <a:srgbClr val="245F4A"/>
                </a:solidFill>
                <a:latin typeface="Tahoma" panose="020B0604030504040204" pitchFamily="34" charset="0"/>
                <a:ea typeface="Tahoma" panose="020B0604030504040204" pitchFamily="34" charset="0"/>
                <a:cs typeface="Tahoma" panose="020B0604030504040204" pitchFamily="34" charset="0"/>
              </a:rPr>
              <a:t>Thank You!</a:t>
            </a:r>
          </a:p>
          <a:p>
            <a:pPr algn="ctr"/>
            <a:r>
              <a:rPr lang="en-US" sz="3600" dirty="0" smtClean="0">
                <a:solidFill>
                  <a:srgbClr val="245F4A"/>
                </a:solidFill>
                <a:latin typeface="Tahoma" panose="020B0604030504040204" pitchFamily="34" charset="0"/>
                <a:ea typeface="Tahoma" panose="020B0604030504040204" pitchFamily="34" charset="0"/>
                <a:cs typeface="Tahoma" panose="020B0604030504040204" pitchFamily="34" charset="0"/>
              </a:rPr>
              <a:t>Questions?</a:t>
            </a:r>
            <a:endParaRPr lang="en-US" sz="360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002400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44303" y="1209679"/>
            <a:ext cx="6295583" cy="3668432"/>
            <a:chOff x="5611953" y="982493"/>
            <a:chExt cx="6295583" cy="3668432"/>
          </a:xfrm>
        </p:grpSpPr>
        <p:sp>
          <p:nvSpPr>
            <p:cNvPr id="5" name="TextBox 4"/>
            <p:cNvSpPr txBox="1"/>
            <p:nvPr/>
          </p:nvSpPr>
          <p:spPr>
            <a:xfrm>
              <a:off x="5611953" y="2374075"/>
              <a:ext cx="1750030" cy="276999"/>
            </a:xfrm>
            <a:prstGeom prst="rect">
              <a:avLst/>
            </a:prstGeom>
            <a:noFill/>
          </p:spPr>
          <p:txBody>
            <a:bodyPr wrap="square" rtlCol="0">
              <a:spAutoFit/>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Designer</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5796497" y="982493"/>
              <a:ext cx="6111039" cy="3668432"/>
              <a:chOff x="2082213" y="781806"/>
              <a:chExt cx="8161893" cy="4627877"/>
            </a:xfrm>
          </p:grpSpPr>
          <p:sp>
            <p:nvSpPr>
              <p:cNvPr id="7" name="Cloud 6"/>
              <p:cNvSpPr/>
              <p:nvPr/>
            </p:nvSpPr>
            <p:spPr>
              <a:xfrm>
                <a:off x="4797741" y="1765880"/>
                <a:ext cx="1819700" cy="1040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Design Thinking</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Flowchart: Data 7"/>
              <p:cNvSpPr/>
              <p:nvPr/>
            </p:nvSpPr>
            <p:spPr>
              <a:xfrm>
                <a:off x="4741318" y="781806"/>
                <a:ext cx="2192500" cy="670751"/>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Knowledge Space</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436" y="1442076"/>
                <a:ext cx="1048915" cy="10975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029" y="3393192"/>
                <a:ext cx="1271763" cy="1180522"/>
              </a:xfrm>
              <a:prstGeom prst="rect">
                <a:avLst/>
              </a:prstGeom>
            </p:spPr>
          </p:pic>
          <p:sp>
            <p:nvSpPr>
              <p:cNvPr id="11" name="Flowchart: Data 10"/>
              <p:cNvSpPr/>
              <p:nvPr/>
            </p:nvSpPr>
            <p:spPr>
              <a:xfrm>
                <a:off x="4631655" y="4807812"/>
                <a:ext cx="2192501" cy="601871"/>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Space</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12" name="Elbow Connector 11"/>
              <p:cNvCxnSpPr>
                <a:stCxn id="9" idx="0"/>
                <a:endCxn id="8" idx="2"/>
              </p:cNvCxnSpPr>
              <p:nvPr/>
            </p:nvCxnSpPr>
            <p:spPr>
              <a:xfrm rot="5400000" flipH="1" flipV="1">
                <a:off x="3869682" y="351191"/>
                <a:ext cx="324893" cy="185687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082213" y="4638535"/>
                <a:ext cx="2042953" cy="307031"/>
              </a:xfrm>
              <a:prstGeom prst="rect">
                <a:avLst/>
              </a:prstGeom>
              <a:noFill/>
            </p:spPr>
            <p:txBody>
              <a:bodyPr wrap="square" rtlCol="0">
                <a:spAutoFit/>
              </a:bodyP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Design problem</a:t>
                </a:r>
                <a:endParaRPr lang="en-US" sz="1200" dirty="0">
                  <a:latin typeface="Tahoma" panose="020B0604030504040204" pitchFamily="34" charset="0"/>
                  <a:ea typeface="Tahoma" panose="020B0604030504040204" pitchFamily="34" charset="0"/>
                  <a:cs typeface="Tahoma" panose="020B0604030504040204" pitchFamily="34" charset="0"/>
                </a:endParaRPr>
              </a:p>
            </p:txBody>
          </p:sp>
          <p:cxnSp>
            <p:nvCxnSpPr>
              <p:cNvPr id="14" name="Elbow Connector 13"/>
              <p:cNvCxnSpPr>
                <a:stCxn id="13" idx="2"/>
                <a:endCxn id="11" idx="2"/>
              </p:cNvCxnSpPr>
              <p:nvPr/>
            </p:nvCxnSpPr>
            <p:spPr>
              <a:xfrm rot="16200000" flipH="1">
                <a:off x="3895706" y="4153549"/>
                <a:ext cx="163182" cy="174721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5" name="Elbow Connector 14"/>
              <p:cNvCxnSpPr>
                <a:stCxn id="5" idx="2"/>
                <a:endCxn id="23" idx="1"/>
              </p:cNvCxnSpPr>
              <p:nvPr/>
            </p:nvCxnSpPr>
            <p:spPr>
              <a:xfrm rot="16200000" flipH="1">
                <a:off x="3620768" y="2270425"/>
                <a:ext cx="179298" cy="141202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6" name="Arc 15"/>
              <p:cNvSpPr/>
              <p:nvPr/>
            </p:nvSpPr>
            <p:spPr>
              <a:xfrm rot="13249054">
                <a:off x="5047270" y="3951640"/>
                <a:ext cx="1127996" cy="1040598"/>
              </a:xfrm>
              <a:prstGeom prst="arc">
                <a:avLst/>
              </a:prstGeom>
              <a:ln>
                <a:head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17" name="TextBox 16"/>
              <p:cNvSpPr txBox="1"/>
              <p:nvPr/>
            </p:nvSpPr>
            <p:spPr>
              <a:xfrm>
                <a:off x="5556821" y="1413302"/>
                <a:ext cx="1048956" cy="307031"/>
              </a:xfrm>
              <a:prstGeom prst="rect">
                <a:avLst/>
              </a:prstGeom>
              <a:noFill/>
            </p:spPr>
            <p:txBody>
              <a:bodyPr wrap="square" rtlCol="0">
                <a:spAutoFit/>
              </a:bodyPr>
              <a:lstStyle/>
              <a:p>
                <a:pPr algn="ctr"/>
                <a:r>
                  <a:rPr lang="en-US" sz="1200" i="1" dirty="0" smtClean="0">
                    <a:latin typeface="Tahoma" panose="020B0604030504040204" pitchFamily="34" charset="0"/>
                    <a:ea typeface="Tahoma" panose="020B0604030504040204" pitchFamily="34" charset="0"/>
                    <a:cs typeface="Tahoma" panose="020B0604030504040204" pitchFamily="34" charset="0"/>
                  </a:rPr>
                  <a:t>Support</a:t>
                </a:r>
                <a:endParaRPr lang="en-US" sz="1200" i="1" dirty="0">
                  <a:latin typeface="Tahoma" panose="020B0604030504040204" pitchFamily="34" charset="0"/>
                  <a:ea typeface="Tahoma" panose="020B0604030504040204" pitchFamily="34" charset="0"/>
                  <a:cs typeface="Tahoma" panose="020B0604030504040204" pitchFamily="34" charset="0"/>
                </a:endParaRPr>
              </a:p>
            </p:txBody>
          </p:sp>
          <p:sp>
            <p:nvSpPr>
              <p:cNvPr id="18" name="Flowchart: Decision 17"/>
              <p:cNvSpPr/>
              <p:nvPr/>
            </p:nvSpPr>
            <p:spPr>
              <a:xfrm>
                <a:off x="4376365" y="3224381"/>
                <a:ext cx="2662452" cy="1096245"/>
              </a:xfrm>
              <a:prstGeom prst="flowChartDecision">
                <a:avLst/>
              </a:prstGeom>
              <a:solidFill>
                <a:srgbClr val="B435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Decision Making Behaviors</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18"/>
              <p:cNvSpPr txBox="1"/>
              <p:nvPr/>
            </p:nvSpPr>
            <p:spPr>
              <a:xfrm>
                <a:off x="5077048" y="4333322"/>
                <a:ext cx="1312964" cy="307031"/>
              </a:xfrm>
              <a:prstGeom prst="rect">
                <a:avLst/>
              </a:prstGeom>
              <a:noFill/>
            </p:spPr>
            <p:txBody>
              <a:bodyPr wrap="square" rtlCol="0">
                <a:spAutoFit/>
              </a:bodyPr>
              <a:lstStyle/>
              <a:p>
                <a:pPr algn="ctr"/>
                <a:r>
                  <a:rPr lang="en-US" sz="1200" i="1" dirty="0" smtClean="0">
                    <a:latin typeface="Tahoma" panose="020B0604030504040204" pitchFamily="34" charset="0"/>
                    <a:ea typeface="Tahoma" panose="020B0604030504040204" pitchFamily="34" charset="0"/>
                    <a:cs typeface="Tahoma" panose="020B0604030504040204" pitchFamily="34" charset="0"/>
                  </a:rPr>
                  <a:t>Navigate</a:t>
                </a:r>
                <a:endParaRPr lang="en-US" sz="1200" i="1" dirty="0">
                  <a:latin typeface="Tahoma" panose="020B0604030504040204" pitchFamily="34" charset="0"/>
                  <a:ea typeface="Tahoma" panose="020B0604030504040204" pitchFamily="34" charset="0"/>
                  <a:cs typeface="Tahoma" panose="020B0604030504040204" pitchFamily="34" charset="0"/>
                </a:endParaRPr>
              </a:p>
            </p:txBody>
          </p:sp>
          <p:sp>
            <p:nvSpPr>
              <p:cNvPr id="20" name="Can 19"/>
              <p:cNvSpPr/>
              <p:nvPr/>
            </p:nvSpPr>
            <p:spPr>
              <a:xfrm>
                <a:off x="8802935" y="3085932"/>
                <a:ext cx="1441171" cy="1306093"/>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solidFill>
                      <a:schemeClr val="tx1"/>
                    </a:solidFill>
                    <a:latin typeface="Tahoma" panose="020B0604030504040204" pitchFamily="34" charset="0"/>
                    <a:ea typeface="Tahoma" panose="020B0604030504040204" pitchFamily="34" charset="0"/>
                    <a:cs typeface="Tahoma" panose="020B0604030504040204" pitchFamily="34" charset="0"/>
                  </a:rPr>
                  <a:t>Fine-grained Design Behavioral Data</a:t>
                </a:r>
                <a:endParaRPr lang="en-US"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21" name="Straight Arrow Connector 20"/>
              <p:cNvCxnSpPr>
                <a:stCxn id="18" idx="3"/>
                <a:endCxn id="20" idx="2"/>
              </p:cNvCxnSpPr>
              <p:nvPr/>
            </p:nvCxnSpPr>
            <p:spPr>
              <a:xfrm flipV="1">
                <a:off x="7038817" y="3738979"/>
                <a:ext cx="1764118" cy="33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Arc 21"/>
              <p:cNvSpPr/>
              <p:nvPr/>
            </p:nvSpPr>
            <p:spPr>
              <a:xfrm rot="13067312">
                <a:off x="5500162" y="1211864"/>
                <a:ext cx="953822" cy="885391"/>
              </a:xfrm>
              <a:prstGeom prst="arc">
                <a:avLst/>
              </a:prstGeom>
              <a:ln>
                <a:head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23" name="Rounded Rectangle 22"/>
              <p:cNvSpPr/>
              <p:nvPr/>
            </p:nvSpPr>
            <p:spPr>
              <a:xfrm>
                <a:off x="4416430" y="1763152"/>
                <a:ext cx="2602624" cy="260586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ahoma" panose="020B0604030504040204" pitchFamily="34" charset="0"/>
                  <a:ea typeface="Tahoma" panose="020B0604030504040204" pitchFamily="34" charset="0"/>
                  <a:cs typeface="Tahoma" panose="020B0604030504040204" pitchFamily="34" charset="0"/>
                </a:endParaRPr>
              </a:p>
            </p:txBody>
          </p:sp>
          <p:cxnSp>
            <p:nvCxnSpPr>
              <p:cNvPr id="24" name="Straight Arrow Connector 23"/>
              <p:cNvCxnSpPr>
                <a:stCxn id="7" idx="1"/>
                <a:endCxn id="18" idx="0"/>
              </p:cNvCxnSpPr>
              <p:nvPr/>
            </p:nvCxnSpPr>
            <p:spPr>
              <a:xfrm>
                <a:off x="5707591" y="2805572"/>
                <a:ext cx="0" cy="4188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 name="Elbow Connector 24"/>
              <p:cNvCxnSpPr>
                <a:stCxn id="20" idx="1"/>
                <a:endCxn id="26" idx="0"/>
              </p:cNvCxnSpPr>
              <p:nvPr/>
            </p:nvCxnSpPr>
            <p:spPr>
              <a:xfrm rot="16200000" flipV="1">
                <a:off x="8948395" y="2510804"/>
                <a:ext cx="906899" cy="243355"/>
              </a:xfrm>
              <a:prstGeom prst="bentConnector2">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Hexagon 25"/>
              <p:cNvSpPr/>
              <p:nvPr/>
            </p:nvSpPr>
            <p:spPr>
              <a:xfrm>
                <a:off x="7590733" y="1763152"/>
                <a:ext cx="1689433" cy="831762"/>
              </a:xfrm>
              <a:prstGeom prst="hex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ahoma" panose="020B0604030504040204" pitchFamily="34" charset="0"/>
                    <a:ea typeface="Tahoma" panose="020B0604030504040204" pitchFamily="34" charset="0"/>
                    <a:cs typeface="Tahoma" panose="020B0604030504040204" pitchFamily="34" charset="0"/>
                  </a:rPr>
                  <a:t>Design Embedding</a:t>
                </a:r>
                <a:endParaRPr lang="en-US" sz="12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p:cNvCxnSpPr>
                <a:stCxn id="26" idx="3"/>
              </p:cNvCxnSpPr>
              <p:nvPr/>
            </p:nvCxnSpPr>
            <p:spPr>
              <a:xfrm flipH="1">
                <a:off x="6824156" y="2179033"/>
                <a:ext cx="766577" cy="96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grpSp>
      <p:sp>
        <p:nvSpPr>
          <p:cNvPr id="28" name="Content Placeholder 2"/>
          <p:cNvSpPr txBox="1">
            <a:spLocks/>
          </p:cNvSpPr>
          <p:nvPr/>
        </p:nvSpPr>
        <p:spPr>
          <a:xfrm>
            <a:off x="1256592" y="1209679"/>
            <a:ext cx="5075632" cy="5334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Design thinking is an abstraction and mapping of design behaviors at a high-dimensional space.</a:t>
            </a:r>
          </a:p>
          <a:p>
            <a:pPr>
              <a:lnSpc>
                <a:spcPct val="100000"/>
              </a:lnSpc>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The latent representation of design thinking is referred as </a:t>
            </a:r>
            <a:r>
              <a:rPr lang="en-US" sz="2300" b="1" dirty="0" smtClean="0">
                <a:latin typeface="Tahoma" panose="020B0604030504040204" pitchFamily="34" charset="0"/>
                <a:ea typeface="Tahoma" panose="020B0604030504040204" pitchFamily="34" charset="0"/>
                <a:cs typeface="Tahoma" panose="020B0604030504040204" pitchFamily="34" charset="0"/>
              </a:rPr>
              <a:t>design embedding. </a:t>
            </a:r>
          </a:p>
          <a:p>
            <a:pPr>
              <a:lnSpc>
                <a:spcPct val="100000"/>
              </a:lnSpc>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Also, design </a:t>
            </a:r>
            <a:r>
              <a:rPr lang="en-US" sz="2300" dirty="0">
                <a:latin typeface="Tahoma" panose="020B0604030504040204" pitchFamily="34" charset="0"/>
                <a:ea typeface="Tahoma" panose="020B0604030504040204" pitchFamily="34" charset="0"/>
                <a:cs typeface="Tahoma" panose="020B0604030504040204" pitchFamily="34" charset="0"/>
              </a:rPr>
              <a:t>thinking is not merely an abstract </a:t>
            </a:r>
            <a:r>
              <a:rPr lang="en-US" sz="2300" dirty="0" smtClean="0">
                <a:latin typeface="Tahoma" panose="020B0604030504040204" pitchFamily="34" charset="0"/>
                <a:ea typeface="Tahoma" panose="020B0604030504040204" pitchFamily="34" charset="0"/>
                <a:cs typeface="Tahoma" panose="020B0604030504040204" pitchFamily="34" charset="0"/>
              </a:rPr>
              <a:t>of single behavioral type.</a:t>
            </a:r>
            <a:endParaRPr lang="en-US" sz="2300" dirty="0">
              <a:latin typeface="Tahoma" panose="020B0604030504040204" pitchFamily="34" charset="0"/>
              <a:ea typeface="Tahoma" panose="020B0604030504040204" pitchFamily="34" charset="0"/>
              <a:cs typeface="Tahoma" panose="020B0604030504040204" pitchFamily="34" charset="0"/>
            </a:endParaRPr>
          </a:p>
          <a:p>
            <a:pPr>
              <a:buFont typeface="Wingdings" panose="05000000000000000000" pitchFamily="2" charset="2"/>
              <a:buChar char="§"/>
            </a:pPr>
            <a:r>
              <a:rPr lang="en-US" sz="2300" dirty="0">
                <a:latin typeface="Tahoma" panose="020B0604030504040204" pitchFamily="34" charset="0"/>
                <a:ea typeface="Tahoma" panose="020B0604030504040204" pitchFamily="34" charset="0"/>
                <a:cs typeface="Tahoma" panose="020B0604030504040204" pitchFamily="34" charset="0"/>
              </a:rPr>
              <a:t>During design process</a:t>
            </a:r>
            <a:r>
              <a:rPr lang="en-US" sz="2300" dirty="0" smtClean="0">
                <a:latin typeface="Tahoma" panose="020B0604030504040204" pitchFamily="34" charset="0"/>
                <a:ea typeface="Tahoma" panose="020B0604030504040204" pitchFamily="34" charset="0"/>
                <a:cs typeface="Tahoma" panose="020B0604030504040204" pitchFamily="34" charset="0"/>
              </a:rPr>
              <a:t>, different </a:t>
            </a:r>
            <a:r>
              <a:rPr lang="en-US" sz="2300" dirty="0">
                <a:latin typeface="Tahoma" panose="020B0604030504040204" pitchFamily="34" charset="0"/>
                <a:ea typeface="Tahoma" panose="020B0604030504040204" pitchFamily="34" charset="0"/>
                <a:cs typeface="Tahoma" panose="020B0604030504040204" pitchFamily="34" charset="0"/>
              </a:rPr>
              <a:t>external design behaviors regulated by different cognitive processes are involved. [</a:t>
            </a:r>
            <a:r>
              <a:rPr lang="en-US" sz="2300" i="1" dirty="0">
                <a:latin typeface="Tahoma" panose="020B0604030504040204" pitchFamily="34" charset="0"/>
                <a:ea typeface="Tahoma" panose="020B0604030504040204" pitchFamily="34" charset="0"/>
                <a:cs typeface="Tahoma" panose="020B0604030504040204" pitchFamily="34" charset="0"/>
              </a:rPr>
              <a:t>Pachidi,2014</a:t>
            </a:r>
            <a:r>
              <a:rPr lang="en-US" sz="2300" dirty="0">
                <a:latin typeface="Tahoma" panose="020B0604030504040204" pitchFamily="34" charset="0"/>
                <a:ea typeface="Tahoma" panose="020B0604030504040204" pitchFamily="34" charset="0"/>
                <a:cs typeface="Tahoma" panose="020B0604030504040204" pitchFamily="34" charset="0"/>
              </a:rPr>
              <a:t>]</a:t>
            </a:r>
          </a:p>
        </p:txBody>
      </p:sp>
      <p:sp>
        <p:nvSpPr>
          <p:cNvPr id="29" name="Rectangle 28"/>
          <p:cNvSpPr/>
          <p:nvPr/>
        </p:nvSpPr>
        <p:spPr>
          <a:xfrm>
            <a:off x="7279298" y="5019807"/>
            <a:ext cx="3584082" cy="584775"/>
          </a:xfrm>
          <a:prstGeom prst="rect">
            <a:avLst/>
          </a:prstGeom>
        </p:spPr>
        <p:txBody>
          <a:bodyPr wrap="square">
            <a:spAutoFit/>
          </a:bodyPr>
          <a:lstStyle/>
          <a:p>
            <a:r>
              <a:rPr lang="en-US" sz="1600" b="1" kern="700" dirty="0" smtClean="0">
                <a:latin typeface="Tahoma" panose="020B0604030504040204" pitchFamily="34" charset="0"/>
                <a:ea typeface="Tahoma" panose="020B0604030504040204" pitchFamily="34" charset="0"/>
                <a:cs typeface="Tahoma" panose="020B0604030504040204" pitchFamily="34" charset="0"/>
              </a:rPr>
              <a:t>The connection between design thinking and design embedding</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30"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Introduction</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31" name="TextBox 19">
            <a:extLst>
              <a:ext uri="{FF2B5EF4-FFF2-40B4-BE49-F238E27FC236}">
                <a16:creationId xmlns:a16="http://schemas.microsoft.com/office/drawing/2014/main" id="{BAC6526F-781F-4542-84CA-3AD24AACA158}"/>
              </a:ext>
            </a:extLst>
          </p:cNvPr>
          <p:cNvSpPr txBox="1"/>
          <p:nvPr/>
        </p:nvSpPr>
        <p:spPr>
          <a:xfrm>
            <a:off x="1378893" y="662009"/>
            <a:ext cx="2566574"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Design embedding</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p:cNvSpPr>
            <a:spLocks noGrp="1"/>
          </p:cNvSpPr>
          <p:nvPr>
            <p:ph type="sldNum" sz="quarter" idx="12"/>
          </p:nvPr>
        </p:nvSpPr>
        <p:spPr/>
        <p:txBody>
          <a:bodyPr/>
          <a:lstStyle/>
          <a:p>
            <a:fld id="{BFD2CDEF-EBF7-A24C-97CC-57BDAB189928}" type="slidenum">
              <a:rPr lang="en-US" smtClean="0"/>
              <a:pPr/>
              <a:t>2</a:t>
            </a:fld>
            <a:endParaRPr lang="en-US" dirty="0"/>
          </a:p>
        </p:txBody>
      </p:sp>
    </p:spTree>
    <p:extLst>
      <p:ext uri="{BB962C8B-B14F-4D97-AF65-F5344CB8AC3E}">
        <p14:creationId xmlns:p14="http://schemas.microsoft.com/office/powerpoint/2010/main" val="3363697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3</a:t>
            </a:fld>
            <a:endParaRPr lang="en-US"/>
          </a:p>
        </p:txBody>
      </p:sp>
      <p:sp>
        <p:nvSpPr>
          <p:cNvPr id="5"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Theoretical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19">
            <a:extLst>
              <a:ext uri="{FF2B5EF4-FFF2-40B4-BE49-F238E27FC236}">
                <a16:creationId xmlns:a16="http://schemas.microsoft.com/office/drawing/2014/main" id="{BAC6526F-781F-4542-84CA-3AD24AACA158}"/>
              </a:ext>
            </a:extLst>
          </p:cNvPr>
          <p:cNvSpPr txBox="1"/>
          <p:nvPr/>
        </p:nvSpPr>
        <p:spPr>
          <a:xfrm>
            <a:off x="1420972" y="732018"/>
            <a:ext cx="6073255"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Modeling design behaviors from multiple dimensions</a:t>
            </a:r>
          </a:p>
        </p:txBody>
      </p:sp>
      <p:sp>
        <p:nvSpPr>
          <p:cNvPr id="58" name="TextBox 57"/>
          <p:cNvSpPr txBox="1"/>
          <p:nvPr/>
        </p:nvSpPr>
        <p:spPr>
          <a:xfrm>
            <a:off x="1244759" y="1347947"/>
            <a:ext cx="4880651" cy="3693319"/>
          </a:xfrm>
          <a:prstGeom prst="rect">
            <a:avLst/>
          </a:prstGeom>
          <a:noFill/>
        </p:spPr>
        <p:txBody>
          <a:bodyPr wrap="square" rtlCol="0">
            <a:spAutoFit/>
          </a:bodyPr>
          <a:lstStyle/>
          <a:p>
            <a:pPr marL="342900" indent="-342900">
              <a:buFont typeface="Wingdings" panose="05000000000000000000" pitchFamily="2" charset="2"/>
              <a:buChar char="§"/>
            </a:pPr>
            <a:r>
              <a:rPr lang="en-US" sz="2300" b="1" dirty="0" smtClean="0">
                <a:latin typeface="Tahoma" panose="020B0604030504040204" pitchFamily="34" charset="0"/>
                <a:ea typeface="Tahoma" panose="020B0604030504040204" pitchFamily="34" charset="0"/>
                <a:cs typeface="Tahoma" panose="020B0604030504040204" pitchFamily="34" charset="0"/>
              </a:rPr>
              <a:t>Mental iteration model </a:t>
            </a:r>
            <a:r>
              <a:rPr lang="en-US" sz="2300" dirty="0" smtClean="0">
                <a:latin typeface="Tahoma" panose="020B0604030504040204" pitchFamily="34" charset="0"/>
                <a:ea typeface="Tahoma" panose="020B0604030504040204" pitchFamily="34" charset="0"/>
                <a:cs typeface="Tahoma" panose="020B0604030504040204" pitchFamily="34" charset="0"/>
              </a:rPr>
              <a:t>identify three loops based on </a:t>
            </a:r>
            <a:r>
              <a:rPr lang="en-US" sz="2300" dirty="0">
                <a:latin typeface="Tahoma" panose="020B0604030504040204" pitchFamily="34" charset="0"/>
                <a:ea typeface="Tahoma" panose="020B0604030504040204" pitchFamily="34" charset="0"/>
                <a:cs typeface="Tahoma" panose="020B0604030504040204" pitchFamily="34" charset="0"/>
              </a:rPr>
              <a:t>analyze, generate, compose and </a:t>
            </a:r>
            <a:r>
              <a:rPr lang="en-US" sz="2300" dirty="0" smtClean="0">
                <a:latin typeface="Tahoma" panose="020B0604030504040204" pitchFamily="34" charset="0"/>
                <a:ea typeface="Tahoma" panose="020B0604030504040204" pitchFamily="34" charset="0"/>
                <a:cs typeface="Tahoma" panose="020B0604030504040204" pitchFamily="34" charset="0"/>
              </a:rPr>
              <a:t>evaluate [</a:t>
            </a:r>
            <a:r>
              <a:rPr lang="en-US" sz="2300" dirty="0" err="1" smtClean="0">
                <a:latin typeface="Tahoma" panose="020B0604030504040204" pitchFamily="34" charset="0"/>
                <a:ea typeface="Tahoma" panose="020B0604030504040204" pitchFamily="34" charset="0"/>
                <a:cs typeface="Tahoma" panose="020B0604030504040204" pitchFamily="34" charset="0"/>
              </a:rPr>
              <a:t>Jin</a:t>
            </a:r>
            <a:r>
              <a:rPr lang="en-US" sz="2300" dirty="0" smtClean="0">
                <a:latin typeface="Tahoma" panose="020B0604030504040204" pitchFamily="34" charset="0"/>
                <a:ea typeface="Tahoma" panose="020B0604030504040204" pitchFamily="34" charset="0"/>
                <a:cs typeface="Tahoma" panose="020B0604030504040204" pitchFamily="34" charset="0"/>
              </a:rPr>
              <a:t> &amp; Chusip,2005]</a:t>
            </a:r>
            <a:endParaRPr lang="en-US" sz="23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endParaRPr lang="en-US" sz="23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Three loops collectively generate global loop.</a:t>
            </a:r>
          </a:p>
          <a:p>
            <a:pPr marL="285750" indent="-285750">
              <a:buFont typeface="Wingdings" panose="05000000000000000000" pitchFamily="2" charset="2"/>
              <a:buChar char="§"/>
            </a:pPr>
            <a:endParaRPr lang="en-US" sz="23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Besides the global loop, each activity defines a local loop.  </a:t>
            </a:r>
          </a:p>
        </p:txBody>
      </p:sp>
      <p:sp>
        <p:nvSpPr>
          <p:cNvPr id="34" name="TextBox 33"/>
          <p:cNvSpPr txBox="1"/>
          <p:nvPr/>
        </p:nvSpPr>
        <p:spPr>
          <a:xfrm>
            <a:off x="1267687" y="4982642"/>
            <a:ext cx="10198505" cy="1431161"/>
          </a:xfrm>
          <a:prstGeom prst="rect">
            <a:avLst/>
          </a:prstGeom>
          <a:noFill/>
        </p:spPr>
        <p:txBody>
          <a:bodyPr wrap="square" rtlCol="0">
            <a:spAutoFit/>
          </a:bodyPr>
          <a:lstStyle/>
          <a:p>
            <a:pPr marL="342900" indent="-342900">
              <a:spcBef>
                <a:spcPts val="1800"/>
              </a:spcBef>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To capture local loop, </a:t>
            </a:r>
            <a:r>
              <a:rPr lang="en-US" sz="2300" b="1" i="1" dirty="0" smtClean="0">
                <a:latin typeface="Tahoma" panose="020B0604030504040204" pitchFamily="34" charset="0"/>
                <a:ea typeface="Tahoma" panose="020B0604030504040204" pitchFamily="34" charset="0"/>
                <a:cs typeface="Tahoma" panose="020B0604030504040204" pitchFamily="34" charset="0"/>
              </a:rPr>
              <a:t>one-step sequential behavior</a:t>
            </a:r>
            <a:r>
              <a:rPr lang="en-US" sz="2300" b="1" dirty="0" smtClean="0">
                <a:latin typeface="Tahoma" panose="020B0604030504040204" pitchFamily="34" charset="0"/>
                <a:ea typeface="Tahoma" panose="020B0604030504040204" pitchFamily="34" charset="0"/>
                <a:cs typeface="Tahoma" panose="020B0604030504040204" pitchFamily="34" charset="0"/>
              </a:rPr>
              <a:t> </a:t>
            </a:r>
            <a:r>
              <a:rPr lang="en-US" sz="2300" dirty="0" smtClean="0">
                <a:latin typeface="Tahoma" panose="020B0604030504040204" pitchFamily="34" charset="0"/>
                <a:ea typeface="Tahoma" panose="020B0604030504040204" pitchFamily="34" charset="0"/>
                <a:cs typeface="Tahoma" panose="020B0604030504040204" pitchFamily="34" charset="0"/>
              </a:rPr>
              <a:t>and </a:t>
            </a:r>
            <a:r>
              <a:rPr lang="en-US" sz="2300" b="1" i="1" dirty="0" smtClean="0">
                <a:latin typeface="Tahoma" panose="020B0604030504040204" pitchFamily="34" charset="0"/>
                <a:ea typeface="Tahoma" panose="020B0604030504040204" pitchFamily="34" charset="0"/>
                <a:cs typeface="Tahoma" panose="020B0604030504040204" pitchFamily="34" charset="0"/>
              </a:rPr>
              <a:t>contextual behavior</a:t>
            </a:r>
            <a:r>
              <a:rPr lang="en-US" sz="2300" dirty="0" smtClean="0">
                <a:solidFill>
                  <a:srgbClr val="972B38"/>
                </a:solidFill>
                <a:latin typeface="Tahoma" panose="020B0604030504040204" pitchFamily="34" charset="0"/>
                <a:ea typeface="Tahoma" panose="020B0604030504040204" pitchFamily="34" charset="0"/>
                <a:cs typeface="Tahoma" panose="020B0604030504040204" pitchFamily="34" charset="0"/>
              </a:rPr>
              <a:t> </a:t>
            </a:r>
            <a:r>
              <a:rPr lang="en-US" sz="2300" dirty="0" smtClean="0">
                <a:latin typeface="Tahoma" panose="020B0604030504040204" pitchFamily="34" charset="0"/>
                <a:ea typeface="Tahoma" panose="020B0604030504040204" pitchFamily="34" charset="0"/>
                <a:cs typeface="Tahoma" panose="020B0604030504040204" pitchFamily="34" charset="0"/>
              </a:rPr>
              <a:t>(short-term sequential behavior) are proposed.</a:t>
            </a:r>
            <a:endParaRPr lang="en-US" sz="2300" dirty="0">
              <a:latin typeface="Tahoma" panose="020B0604030504040204" pitchFamily="34" charset="0"/>
              <a:ea typeface="Tahoma" panose="020B0604030504040204" pitchFamily="34" charset="0"/>
              <a:cs typeface="Tahoma" panose="020B0604030504040204" pitchFamily="34" charset="0"/>
            </a:endParaRPr>
          </a:p>
          <a:p>
            <a:pPr marL="342900" indent="-342900">
              <a:spcBef>
                <a:spcPts val="1800"/>
              </a:spcBef>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To capture global loop, </a:t>
            </a:r>
            <a:r>
              <a:rPr lang="en-US" sz="2300" b="1" i="1" dirty="0" smtClean="0">
                <a:latin typeface="Tahoma" panose="020B0604030504040204" pitchFamily="34" charset="0"/>
                <a:ea typeface="Tahoma" panose="020B0604030504040204" pitchFamily="34" charset="0"/>
                <a:cs typeface="Tahoma" panose="020B0604030504040204" pitchFamily="34" charset="0"/>
              </a:rPr>
              <a:t>long-step sequential behavior </a:t>
            </a:r>
            <a:r>
              <a:rPr lang="en-US" sz="2300" dirty="0" smtClean="0">
                <a:latin typeface="Tahoma" panose="020B0604030504040204" pitchFamily="34" charset="0"/>
                <a:ea typeface="Tahoma" panose="020B0604030504040204" pitchFamily="34" charset="0"/>
                <a:cs typeface="Tahoma" panose="020B0604030504040204" pitchFamily="34" charset="0"/>
              </a:rPr>
              <a:t>is proposed. </a:t>
            </a:r>
          </a:p>
        </p:txBody>
      </p:sp>
      <p:grpSp>
        <p:nvGrpSpPr>
          <p:cNvPr id="9" name="Group 8"/>
          <p:cNvGrpSpPr/>
          <p:nvPr/>
        </p:nvGrpSpPr>
        <p:grpSpPr>
          <a:xfrm>
            <a:off x="6125410" y="1598005"/>
            <a:ext cx="6780347" cy="2766912"/>
            <a:chOff x="5701458" y="1194494"/>
            <a:chExt cx="7076109" cy="2943917"/>
          </a:xfrm>
        </p:grpSpPr>
        <p:cxnSp>
          <p:nvCxnSpPr>
            <p:cNvPr id="62" name="Straight Arrow Connector 61"/>
            <p:cNvCxnSpPr/>
            <p:nvPr/>
          </p:nvCxnSpPr>
          <p:spPr>
            <a:xfrm>
              <a:off x="11288557" y="2759870"/>
              <a:ext cx="5912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701458" y="1194494"/>
              <a:ext cx="7076109" cy="2943917"/>
              <a:chOff x="5701458" y="1194494"/>
              <a:chExt cx="7076109" cy="2943917"/>
            </a:xfrm>
          </p:grpSpPr>
          <p:sp>
            <p:nvSpPr>
              <p:cNvPr id="2" name="Rectangle 1"/>
              <p:cNvSpPr/>
              <p:nvPr/>
            </p:nvSpPr>
            <p:spPr>
              <a:xfrm>
                <a:off x="6297184" y="1431297"/>
                <a:ext cx="1029511" cy="47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Analyze</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(Problem)</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7107766" y="2523150"/>
                <a:ext cx="1029511" cy="47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Generate</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8648365" y="2523150"/>
                <a:ext cx="1029511" cy="47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Compose</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10269149" y="2523150"/>
                <a:ext cx="1029511" cy="475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Evaluate</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6" name="Elbow Connector 5"/>
              <p:cNvCxnSpPr/>
              <p:nvPr/>
            </p:nvCxnSpPr>
            <p:spPr>
              <a:xfrm>
                <a:off x="7326695" y="1537029"/>
                <a:ext cx="3753036" cy="986121"/>
              </a:xfrm>
              <a:prstGeom prst="bentConnector3">
                <a:avLst>
                  <a:gd name="adj1" fmla="val 1000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a:off x="7326695" y="1819544"/>
                <a:ext cx="3141147" cy="703606"/>
              </a:xfrm>
              <a:prstGeom prst="bentConnector3">
                <a:avLst>
                  <a:gd name="adj1" fmla="val 10004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3" idx="1"/>
              </p:cNvCxnSpPr>
              <p:nvPr/>
            </p:nvCxnSpPr>
            <p:spPr>
              <a:xfrm>
                <a:off x="5806965" y="2761060"/>
                <a:ext cx="1300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3" idx="3"/>
                <a:endCxn id="14" idx="1"/>
              </p:cNvCxnSpPr>
              <p:nvPr/>
            </p:nvCxnSpPr>
            <p:spPr>
              <a:xfrm>
                <a:off x="8137278" y="2761060"/>
                <a:ext cx="511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3"/>
                <a:endCxn id="15" idx="1"/>
              </p:cNvCxnSpPr>
              <p:nvPr/>
            </p:nvCxnSpPr>
            <p:spPr>
              <a:xfrm>
                <a:off x="9677877" y="2761060"/>
                <a:ext cx="5912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3"/>
              </p:cNvCxnSpPr>
              <p:nvPr/>
            </p:nvCxnSpPr>
            <p:spPr>
              <a:xfrm flipH="1">
                <a:off x="8648365" y="2761060"/>
                <a:ext cx="2650295" cy="148263"/>
              </a:xfrm>
              <a:prstGeom prst="bentConnector5">
                <a:avLst>
                  <a:gd name="adj1" fmla="val -7480"/>
                  <a:gd name="adj2" fmla="val 679068"/>
                  <a:gd name="adj3" fmla="val 1090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7107768" y="2888636"/>
                <a:ext cx="1285053" cy="875785"/>
              </a:xfrm>
              <a:prstGeom prst="bentConnector3">
                <a:avLst>
                  <a:gd name="adj1" fmla="val 1149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2" idx="1"/>
              </p:cNvCxnSpPr>
              <p:nvPr/>
            </p:nvCxnSpPr>
            <p:spPr>
              <a:xfrm rot="16200000" flipV="1">
                <a:off x="5560865" y="2405526"/>
                <a:ext cx="2095214" cy="622576"/>
              </a:xfrm>
              <a:prstGeom prst="bentConnector4">
                <a:avLst>
                  <a:gd name="adj1" fmla="val 220"/>
                  <a:gd name="adj2" fmla="val 1318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9020709" y="2985179"/>
                <a:ext cx="1933811" cy="441414"/>
              </a:xfrm>
              <a:custGeom>
                <a:avLst/>
                <a:gdLst>
                  <a:gd name="connsiteX0" fmla="*/ 2229852 w 2229852"/>
                  <a:gd name="connsiteY0" fmla="*/ 0 h 513433"/>
                  <a:gd name="connsiteX1" fmla="*/ 753979 w 2229852"/>
                  <a:gd name="connsiteY1" fmla="*/ 513347 h 513433"/>
                  <a:gd name="connsiteX2" fmla="*/ 0 w 2229852"/>
                  <a:gd name="connsiteY2" fmla="*/ 32084 h 513433"/>
                </a:gdLst>
                <a:ahLst/>
                <a:cxnLst>
                  <a:cxn ang="0">
                    <a:pos x="connsiteX0" y="connsiteY0"/>
                  </a:cxn>
                  <a:cxn ang="0">
                    <a:pos x="connsiteX1" y="connsiteY1"/>
                  </a:cxn>
                  <a:cxn ang="0">
                    <a:pos x="connsiteX2" y="connsiteY2"/>
                  </a:cxn>
                </a:cxnLst>
                <a:rect l="l" t="t" r="r" b="b"/>
                <a:pathLst>
                  <a:path w="2229852" h="513433">
                    <a:moveTo>
                      <a:pt x="2229852" y="0"/>
                    </a:moveTo>
                    <a:cubicBezTo>
                      <a:pt x="1677736" y="254000"/>
                      <a:pt x="1125621" y="508000"/>
                      <a:pt x="753979" y="513347"/>
                    </a:cubicBezTo>
                    <a:cubicBezTo>
                      <a:pt x="382337" y="518694"/>
                      <a:pt x="191168" y="275389"/>
                      <a:pt x="0" y="32084"/>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6" name="Freeform 45"/>
              <p:cNvSpPr/>
              <p:nvPr/>
            </p:nvSpPr>
            <p:spPr>
              <a:xfrm>
                <a:off x="7456926" y="3076981"/>
                <a:ext cx="1681168" cy="481534"/>
              </a:xfrm>
              <a:custGeom>
                <a:avLst/>
                <a:gdLst>
                  <a:gd name="connsiteX0" fmla="*/ 1938533 w 1938533"/>
                  <a:gd name="connsiteY0" fmla="*/ 371475 h 560099"/>
                  <a:gd name="connsiteX1" fmla="*/ 204983 w 1938533"/>
                  <a:gd name="connsiteY1" fmla="*/ 542925 h 560099"/>
                  <a:gd name="connsiteX2" fmla="*/ 33533 w 1938533"/>
                  <a:gd name="connsiteY2" fmla="*/ 0 h 560099"/>
                  <a:gd name="connsiteX3" fmla="*/ 33533 w 1938533"/>
                  <a:gd name="connsiteY3" fmla="*/ 0 h 560099"/>
                </a:gdLst>
                <a:ahLst/>
                <a:cxnLst>
                  <a:cxn ang="0">
                    <a:pos x="connsiteX0" y="connsiteY0"/>
                  </a:cxn>
                  <a:cxn ang="0">
                    <a:pos x="connsiteX1" y="connsiteY1"/>
                  </a:cxn>
                  <a:cxn ang="0">
                    <a:pos x="connsiteX2" y="connsiteY2"/>
                  </a:cxn>
                  <a:cxn ang="0">
                    <a:pos x="connsiteX3" y="connsiteY3"/>
                  </a:cxn>
                </a:cxnLst>
                <a:rect l="l" t="t" r="r" b="b"/>
                <a:pathLst>
                  <a:path w="1938533" h="560099">
                    <a:moveTo>
                      <a:pt x="1938533" y="371475"/>
                    </a:moveTo>
                    <a:cubicBezTo>
                      <a:pt x="1230508" y="488156"/>
                      <a:pt x="522483" y="604837"/>
                      <a:pt x="204983" y="542925"/>
                    </a:cubicBezTo>
                    <a:cubicBezTo>
                      <a:pt x="-112517" y="481013"/>
                      <a:pt x="33533" y="0"/>
                      <a:pt x="33533" y="0"/>
                    </a:cubicBezTo>
                    <a:lnTo>
                      <a:pt x="33533" y="0"/>
                    </a:ln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0000"/>
                  </a:solidFill>
                </a:endParaRPr>
              </a:p>
            </p:txBody>
          </p:sp>
          <p:sp>
            <p:nvSpPr>
              <p:cNvPr id="47" name="Freeform 46"/>
              <p:cNvSpPr/>
              <p:nvPr/>
            </p:nvSpPr>
            <p:spPr>
              <a:xfrm>
                <a:off x="5904992" y="2012419"/>
                <a:ext cx="1448848" cy="1629598"/>
              </a:xfrm>
              <a:custGeom>
                <a:avLst/>
                <a:gdLst>
                  <a:gd name="connsiteX0" fmla="*/ 1670647 w 1670647"/>
                  <a:gd name="connsiteY0" fmla="*/ 1895475 h 1895475"/>
                  <a:gd name="connsiteX1" fmla="*/ 41872 w 1670647"/>
                  <a:gd name="connsiteY1" fmla="*/ 1285875 h 1895475"/>
                  <a:gd name="connsiteX2" fmla="*/ 641947 w 1670647"/>
                  <a:gd name="connsiteY2" fmla="*/ 0 h 1895475"/>
                </a:gdLst>
                <a:ahLst/>
                <a:cxnLst>
                  <a:cxn ang="0">
                    <a:pos x="connsiteX0" y="connsiteY0"/>
                  </a:cxn>
                  <a:cxn ang="0">
                    <a:pos x="connsiteX1" y="connsiteY1"/>
                  </a:cxn>
                  <a:cxn ang="0">
                    <a:pos x="connsiteX2" y="connsiteY2"/>
                  </a:cxn>
                </a:cxnLst>
                <a:rect l="l" t="t" r="r" b="b"/>
                <a:pathLst>
                  <a:path w="1670647" h="1895475">
                    <a:moveTo>
                      <a:pt x="1670647" y="1895475"/>
                    </a:moveTo>
                    <a:cubicBezTo>
                      <a:pt x="941984" y="1748631"/>
                      <a:pt x="213322" y="1601787"/>
                      <a:pt x="41872" y="1285875"/>
                    </a:cubicBezTo>
                    <a:cubicBezTo>
                      <a:pt x="-129578" y="969963"/>
                      <a:pt x="256184" y="484981"/>
                      <a:pt x="641947"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51" name="Straight Arrow Connector 50"/>
              <p:cNvCxnSpPr/>
              <p:nvPr/>
            </p:nvCxnSpPr>
            <p:spPr>
              <a:xfrm>
                <a:off x="5806965" y="1537029"/>
                <a:ext cx="4902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138094" y="3064204"/>
                <a:ext cx="1441913" cy="246221"/>
              </a:xfrm>
              <a:prstGeom prst="rect">
                <a:avLst/>
              </a:prstGeom>
              <a:noFill/>
            </p:spPr>
            <p:txBody>
              <a:bodyPr wrap="square" rtlCol="0">
                <a:spAutoFit/>
              </a:bodyPr>
              <a:lstStyle/>
              <a:p>
                <a:r>
                  <a:rPr lang="en-US" sz="1000" dirty="0" smtClean="0">
                    <a:solidFill>
                      <a:srgbClr val="FF0000"/>
                    </a:solidFill>
                    <a:latin typeface="Tahoma" panose="020B0604030504040204" pitchFamily="34" charset="0"/>
                    <a:ea typeface="Tahoma" panose="020B0604030504040204" pitchFamily="34" charset="0"/>
                    <a:cs typeface="Tahoma" panose="020B0604030504040204" pitchFamily="34" charset="0"/>
                  </a:rPr>
                  <a:t>Concept Reuse (CR)</a:t>
                </a:r>
                <a:endParaRPr lang="en-US" sz="1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4" name="TextBox 53"/>
              <p:cNvSpPr txBox="1"/>
              <p:nvPr/>
            </p:nvSpPr>
            <p:spPr>
              <a:xfrm>
                <a:off x="7471225" y="3180372"/>
                <a:ext cx="1441913" cy="246221"/>
              </a:xfrm>
              <a:prstGeom prst="rect">
                <a:avLst/>
              </a:prstGeom>
              <a:noFill/>
            </p:spPr>
            <p:txBody>
              <a:bodyPr wrap="square" rtlCol="0">
                <a:spAutoFit/>
              </a:bodyPr>
              <a:lstStyle/>
              <a:p>
                <a:r>
                  <a:rPr lang="en-US" sz="1000" dirty="0" smtClean="0">
                    <a:solidFill>
                      <a:srgbClr val="FF0000"/>
                    </a:solidFill>
                    <a:latin typeface="Tahoma" panose="020B0604030504040204" pitchFamily="34" charset="0"/>
                    <a:ea typeface="Tahoma" panose="020B0604030504040204" pitchFamily="34" charset="0"/>
                    <a:cs typeface="Tahoma" panose="020B0604030504040204" pitchFamily="34" charset="0"/>
                  </a:rPr>
                  <a:t>Ideation simulation</a:t>
                </a:r>
                <a:endParaRPr lang="en-US" sz="1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5" name="TextBox 54"/>
              <p:cNvSpPr txBox="1"/>
              <p:nvPr/>
            </p:nvSpPr>
            <p:spPr>
              <a:xfrm>
                <a:off x="5908459" y="2951819"/>
                <a:ext cx="1441913" cy="246221"/>
              </a:xfrm>
              <a:prstGeom prst="rect">
                <a:avLst/>
              </a:prstGeom>
              <a:noFill/>
            </p:spPr>
            <p:txBody>
              <a:bodyPr wrap="square" rtlCol="0">
                <a:spAutoFit/>
              </a:bodyPr>
              <a:lstStyle/>
              <a:p>
                <a:r>
                  <a:rPr lang="en-US" sz="1000" dirty="0" smtClean="0">
                    <a:solidFill>
                      <a:srgbClr val="FF0000"/>
                    </a:solidFill>
                    <a:latin typeface="Tahoma" panose="020B0604030504040204" pitchFamily="34" charset="0"/>
                    <a:ea typeface="Tahoma" panose="020B0604030504040204" pitchFamily="34" charset="0"/>
                    <a:cs typeface="Tahoma" panose="020B0604030504040204" pitchFamily="34" charset="0"/>
                  </a:rPr>
                  <a:t>Problem redefinition</a:t>
                </a:r>
                <a:endParaRPr lang="en-US" sz="1000"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6" name="TextBox 55"/>
              <p:cNvSpPr txBox="1"/>
              <p:nvPr/>
            </p:nvSpPr>
            <p:spPr>
              <a:xfrm>
                <a:off x="5710461" y="2447191"/>
                <a:ext cx="1441913" cy="246221"/>
              </a:xfrm>
              <a:prstGeom prst="rect">
                <a:avLst/>
              </a:prstGeom>
              <a:noFill/>
            </p:spPr>
            <p:txBody>
              <a:bodyPr wrap="squar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Design knowledge</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57" name="TextBox 56"/>
              <p:cNvSpPr txBox="1"/>
              <p:nvPr/>
            </p:nvSpPr>
            <p:spPr>
              <a:xfrm>
                <a:off x="5710460" y="1201023"/>
                <a:ext cx="1441913" cy="246221"/>
              </a:xfrm>
              <a:prstGeom prst="rect">
                <a:avLst/>
              </a:prstGeom>
              <a:noFill/>
            </p:spPr>
            <p:txBody>
              <a:bodyPr wrap="squar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Design problem</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59" name="TextBox 58"/>
              <p:cNvSpPr txBox="1"/>
              <p:nvPr/>
            </p:nvSpPr>
            <p:spPr>
              <a:xfrm>
                <a:off x="7471225" y="1230391"/>
                <a:ext cx="1441913" cy="246221"/>
              </a:xfrm>
              <a:prstGeom prst="rect">
                <a:avLst/>
              </a:prstGeom>
              <a:noFill/>
            </p:spPr>
            <p:txBody>
              <a:bodyPr wrap="squar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Evaluation criteria</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60" name="TextBox 59"/>
              <p:cNvSpPr txBox="1"/>
              <p:nvPr/>
            </p:nvSpPr>
            <p:spPr>
              <a:xfrm>
                <a:off x="7471225" y="1573322"/>
                <a:ext cx="1879040" cy="246221"/>
              </a:xfrm>
              <a:prstGeom prst="rect">
                <a:avLst/>
              </a:prstGeom>
              <a:noFill/>
            </p:spPr>
            <p:txBody>
              <a:bodyPr wrap="squar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Requirements and constraints</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63" name="TextBox 62"/>
              <p:cNvSpPr txBox="1"/>
              <p:nvPr/>
            </p:nvSpPr>
            <p:spPr>
              <a:xfrm>
                <a:off x="11335654" y="2359760"/>
                <a:ext cx="1441913" cy="400110"/>
              </a:xfrm>
              <a:prstGeom prst="rect">
                <a:avLst/>
              </a:prstGeom>
              <a:noFill/>
            </p:spPr>
            <p:txBody>
              <a:bodyPr wrap="squar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Complete </a:t>
                </a:r>
              </a:p>
              <a:p>
                <a:r>
                  <a:rPr lang="en-US" sz="1000" dirty="0" smtClean="0">
                    <a:latin typeface="Tahoma" panose="020B0604030504040204" pitchFamily="34" charset="0"/>
                    <a:ea typeface="Tahoma" panose="020B0604030504040204" pitchFamily="34" charset="0"/>
                    <a:cs typeface="Tahoma" panose="020B0604030504040204" pitchFamily="34" charset="0"/>
                  </a:rPr>
                  <a:t>Design</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64" name="TextBox 63"/>
              <p:cNvSpPr txBox="1"/>
              <p:nvPr/>
            </p:nvSpPr>
            <p:spPr>
              <a:xfrm>
                <a:off x="6297184" y="3799857"/>
                <a:ext cx="4667250" cy="338554"/>
              </a:xfrm>
              <a:prstGeom prst="rect">
                <a:avLst/>
              </a:prstGeom>
              <a:noFill/>
            </p:spPr>
            <p:txBody>
              <a:bodyPr wrap="square" rtlCol="0">
                <a:spAutoFit/>
              </a:bodyPr>
              <a:lstStyle/>
              <a:p>
                <a:pPr algn="ctr"/>
                <a:r>
                  <a:rPr lang="en-US" sz="1600" b="1" dirty="0" smtClean="0">
                    <a:latin typeface="Tahoma" panose="020B0604030504040204" pitchFamily="34" charset="0"/>
                    <a:ea typeface="Tahoma" panose="020B0604030504040204" pitchFamily="34" charset="0"/>
                    <a:cs typeface="Tahoma" panose="020B0604030504040204" pitchFamily="34" charset="0"/>
                  </a:rPr>
                  <a:t>Cognitive activity model</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2"/>
              <p:cNvSpPr/>
              <p:nvPr/>
            </p:nvSpPr>
            <p:spPr>
              <a:xfrm>
                <a:off x="5701458" y="1194494"/>
                <a:ext cx="6116715" cy="902016"/>
              </a:xfrm>
              <a:prstGeom prst="rect">
                <a:avLst/>
              </a:prstGeom>
              <a:solidFill>
                <a:schemeClr val="accent2">
                  <a:alpha val="4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5222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4030116" y="5971356"/>
            <a:ext cx="2743200" cy="365125"/>
          </a:xfrm>
        </p:spPr>
        <p:txBody>
          <a:bodyPr/>
          <a:lstStyle/>
          <a:p>
            <a:fld id="{E31375A4-56A4-47D6-9801-1991572033F7}" type="slidenum">
              <a:rPr lang="en-US" smtClean="0"/>
              <a:t>4</a:t>
            </a:fld>
            <a:endParaRPr lang="en-US"/>
          </a:p>
        </p:txBody>
      </p:sp>
      <p:sp>
        <p:nvSpPr>
          <p:cNvPr id="8" name="TextBox 19">
            <a:extLst>
              <a:ext uri="{FF2B5EF4-FFF2-40B4-BE49-F238E27FC236}">
                <a16:creationId xmlns:a16="http://schemas.microsoft.com/office/drawing/2014/main" id="{BAC6526F-781F-4542-84CA-3AD24AACA158}"/>
              </a:ext>
            </a:extLst>
          </p:cNvPr>
          <p:cNvSpPr txBox="1"/>
          <p:nvPr/>
        </p:nvSpPr>
        <p:spPr>
          <a:xfrm>
            <a:off x="1378893" y="709783"/>
            <a:ext cx="6325556"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Modeling design behaviors from multiple dimensions</a:t>
            </a:r>
          </a:p>
        </p:txBody>
      </p:sp>
      <p:sp>
        <p:nvSpPr>
          <p:cNvPr id="33" name="TextBox 32"/>
          <p:cNvSpPr txBox="1"/>
          <p:nvPr/>
        </p:nvSpPr>
        <p:spPr>
          <a:xfrm>
            <a:off x="1378893" y="1363881"/>
            <a:ext cx="10205300" cy="1754326"/>
          </a:xfrm>
          <a:prstGeom prst="rect">
            <a:avLst/>
          </a:prstGeom>
          <a:noFill/>
        </p:spPr>
        <p:txBody>
          <a:bodyPr wrap="square" rtlCol="0">
            <a:spAutoFit/>
          </a:bodyPr>
          <a:lstStyle/>
          <a:p>
            <a:pPr marL="342900" indent="-342900">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During design, designers reflect their experience and knowledge in their actions which is referred as </a:t>
            </a:r>
            <a:r>
              <a:rPr lang="en-US" sz="2300" b="1" dirty="0" smtClean="0">
                <a:latin typeface="Tahoma" panose="020B0604030504040204" pitchFamily="34" charset="0"/>
                <a:ea typeface="Tahoma" panose="020B0604030504040204" pitchFamily="34" charset="0"/>
                <a:cs typeface="Tahoma" panose="020B0604030504040204" pitchFamily="34" charset="0"/>
              </a:rPr>
              <a:t>reflective thinking</a:t>
            </a:r>
            <a:r>
              <a:rPr lang="en-US" sz="2300" dirty="0" smtClean="0">
                <a:latin typeface="Tahoma" panose="020B0604030504040204" pitchFamily="34" charset="0"/>
                <a:ea typeface="Tahoma" panose="020B0604030504040204" pitchFamily="34" charset="0"/>
                <a:cs typeface="Tahoma" panose="020B0604030504040204" pitchFamily="34" charset="0"/>
              </a:rPr>
              <a:t>. [</a:t>
            </a:r>
            <a:r>
              <a:rPr lang="en-US" sz="2300" i="1" dirty="0" err="1" smtClean="0">
                <a:latin typeface="Tahoma" panose="020B0604030504040204" pitchFamily="34" charset="0"/>
                <a:ea typeface="Tahoma" panose="020B0604030504040204" pitchFamily="34" charset="0"/>
                <a:cs typeface="Tahoma" panose="020B0604030504040204" pitchFamily="34" charset="0"/>
              </a:rPr>
              <a:t>Boud,D</a:t>
            </a:r>
            <a:r>
              <a:rPr lang="en-US" sz="2300" i="1" dirty="0" smtClean="0">
                <a:latin typeface="Tahoma" panose="020B0604030504040204" pitchFamily="34" charset="0"/>
                <a:ea typeface="Tahoma" panose="020B0604030504040204" pitchFamily="34" charset="0"/>
                <a:cs typeface="Tahoma" panose="020B0604030504040204" pitchFamily="34" charset="0"/>
              </a:rPr>
              <a:t>, 2013</a:t>
            </a:r>
            <a:r>
              <a:rPr lang="en-US" sz="230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
            </a:pPr>
            <a:endParaRPr lang="en-US" sz="14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
            </a:pPr>
            <a:r>
              <a:rPr lang="en-US" sz="2300" dirty="0" smtClean="0">
                <a:latin typeface="Tahoma" panose="020B0604030504040204" pitchFamily="34" charset="0"/>
                <a:ea typeface="Tahoma" panose="020B0604030504040204" pitchFamily="34" charset="0"/>
                <a:cs typeface="Tahoma" panose="020B0604030504040204" pitchFamily="34" charset="0"/>
              </a:rPr>
              <a:t>Designers prefer different types of unique design actions with different frequency through out their design process. </a:t>
            </a:r>
          </a:p>
        </p:txBody>
      </p:sp>
      <p:grpSp>
        <p:nvGrpSpPr>
          <p:cNvPr id="73" name="Group 72"/>
          <p:cNvGrpSpPr/>
          <p:nvPr/>
        </p:nvGrpSpPr>
        <p:grpSpPr>
          <a:xfrm>
            <a:off x="4691649" y="3179699"/>
            <a:ext cx="3582899" cy="3269213"/>
            <a:chOff x="3483678" y="1137845"/>
            <a:chExt cx="5224645" cy="4817618"/>
          </a:xfrm>
        </p:grpSpPr>
        <p:sp>
          <p:nvSpPr>
            <p:cNvPr id="74" name="Freeform: Shape 5">
              <a:extLst>
                <a:ext uri="{FF2B5EF4-FFF2-40B4-BE49-F238E27FC236}">
                  <a16:creationId xmlns:a16="http://schemas.microsoft.com/office/drawing/2014/main" id="{C265C416-8F73-4873-9004-91D9F102C88E}"/>
                </a:ext>
              </a:extLst>
            </p:cNvPr>
            <p:cNvSpPr>
              <a:spLocks/>
            </p:cNvSpPr>
            <p:nvPr/>
          </p:nvSpPr>
          <p:spPr bwMode="auto">
            <a:xfrm>
              <a:off x="3483678" y="1137845"/>
              <a:ext cx="5224645" cy="4582309"/>
            </a:xfrm>
            <a:custGeom>
              <a:avLst/>
              <a:gdLst>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503155 w 2971446"/>
                <a:gd name="connsiteY20" fmla="*/ 1369348 h 2716212"/>
                <a:gd name="connsiteX21" fmla="*/ 754643 w 2971446"/>
                <a:gd name="connsiteY21" fmla="*/ 1338946 h 2716212"/>
                <a:gd name="connsiteX22" fmla="*/ 794779 w 2971446"/>
                <a:gd name="connsiteY22" fmla="*/ 1272544 h 2716212"/>
                <a:gd name="connsiteX23" fmla="*/ 679044 w 2971446"/>
                <a:gd name="connsiteY23" fmla="*/ 1286275 h 2716212"/>
                <a:gd name="connsiteX24" fmla="*/ 702162 w 2971446"/>
                <a:gd name="connsiteY24" fmla="*/ 1247718 h 2716212"/>
                <a:gd name="connsiteX25" fmla="*/ 1389547 w 2971446"/>
                <a:gd name="connsiteY25" fmla="*/ 55523 h 2716212"/>
                <a:gd name="connsiteX26" fmla="*/ 1485102 w 2971446"/>
                <a:gd name="connsiteY26"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754643 w 2971446"/>
                <a:gd name="connsiteY20" fmla="*/ 1338946 h 2716212"/>
                <a:gd name="connsiteX21" fmla="*/ 794779 w 2971446"/>
                <a:gd name="connsiteY21" fmla="*/ 1272544 h 2716212"/>
                <a:gd name="connsiteX22" fmla="*/ 679044 w 2971446"/>
                <a:gd name="connsiteY22" fmla="*/ 1286275 h 2716212"/>
                <a:gd name="connsiteX23" fmla="*/ 702162 w 2971446"/>
                <a:gd name="connsiteY23" fmla="*/ 1247718 h 2716212"/>
                <a:gd name="connsiteX24" fmla="*/ 1389547 w 2971446"/>
                <a:gd name="connsiteY24" fmla="*/ 55523 h 2716212"/>
                <a:gd name="connsiteX25" fmla="*/ 1485102 w 2971446"/>
                <a:gd name="connsiteY25"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54643 w 2971446"/>
                <a:gd name="connsiteY19" fmla="*/ 1338946 h 2716212"/>
                <a:gd name="connsiteX20" fmla="*/ 794779 w 2971446"/>
                <a:gd name="connsiteY20" fmla="*/ 1272544 h 2716212"/>
                <a:gd name="connsiteX21" fmla="*/ 679044 w 2971446"/>
                <a:gd name="connsiteY21" fmla="*/ 1286275 h 2716212"/>
                <a:gd name="connsiteX22" fmla="*/ 702162 w 2971446"/>
                <a:gd name="connsiteY22" fmla="*/ 1247718 h 2716212"/>
                <a:gd name="connsiteX23" fmla="*/ 1389547 w 2971446"/>
                <a:gd name="connsiteY23" fmla="*/ 55523 h 2716212"/>
                <a:gd name="connsiteX24" fmla="*/ 1485102 w 2971446"/>
                <a:gd name="connsiteY24"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94779 w 2971446"/>
                <a:gd name="connsiteY19" fmla="*/ 1272544 h 2716212"/>
                <a:gd name="connsiteX20" fmla="*/ 679044 w 2971446"/>
                <a:gd name="connsiteY20" fmla="*/ 1286275 h 2716212"/>
                <a:gd name="connsiteX21" fmla="*/ 702162 w 2971446"/>
                <a:gd name="connsiteY21" fmla="*/ 1247718 h 2716212"/>
                <a:gd name="connsiteX22" fmla="*/ 1389547 w 2971446"/>
                <a:gd name="connsiteY22" fmla="*/ 55523 h 2716212"/>
                <a:gd name="connsiteX23" fmla="*/ 1485102 w 2971446"/>
                <a:gd name="connsiteY23"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679044 w 2971446"/>
                <a:gd name="connsiteY19" fmla="*/ 1286275 h 2716212"/>
                <a:gd name="connsiteX20" fmla="*/ 702162 w 2971446"/>
                <a:gd name="connsiteY20" fmla="*/ 1247718 h 2716212"/>
                <a:gd name="connsiteX21" fmla="*/ 1389547 w 2971446"/>
                <a:gd name="connsiteY21" fmla="*/ 55523 h 2716212"/>
                <a:gd name="connsiteX22" fmla="*/ 1485102 w 2971446"/>
                <a:gd name="connsiteY22"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02162 w 2971446"/>
                <a:gd name="connsiteY19" fmla="*/ 1247718 h 2716212"/>
                <a:gd name="connsiteX20" fmla="*/ 1389547 w 2971446"/>
                <a:gd name="connsiteY20" fmla="*/ 55523 h 2716212"/>
                <a:gd name="connsiteX21" fmla="*/ 1485102 w 2971446"/>
                <a:gd name="connsiteY21"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1389547 w 2971446"/>
                <a:gd name="connsiteY19" fmla="*/ 55523 h 2716212"/>
                <a:gd name="connsiteX20" fmla="*/ 1485102 w 2971446"/>
                <a:gd name="connsiteY20"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205513 w 2971446"/>
                <a:gd name="connsiteY5" fmla="*/ 1139134 h 2716212"/>
                <a:gd name="connsiteX6" fmla="*/ 2268731 w 2971446"/>
                <a:gd name="connsiteY6" fmla="*/ 1248482 h 2716212"/>
                <a:gd name="connsiteX7" fmla="*/ 2956413 w 2971446"/>
                <a:gd name="connsiteY7" fmla="*/ 2438991 h 2716212"/>
                <a:gd name="connsiteX8" fmla="*/ 2956413 w 2971446"/>
                <a:gd name="connsiteY8" fmla="*/ 2549880 h 2716212"/>
                <a:gd name="connsiteX9" fmla="*/ 2860816 w 2971446"/>
                <a:gd name="connsiteY9" fmla="*/ 2605324 h 2716212"/>
                <a:gd name="connsiteX10" fmla="*/ 1662769 w 2971446"/>
                <a:gd name="connsiteY10" fmla="*/ 2605324 h 2716212"/>
                <a:gd name="connsiteX11" fmla="*/ 1664311 w 2971446"/>
                <a:gd name="connsiteY11" fmla="*/ 2716212 h 2716212"/>
                <a:gd name="connsiteX12" fmla="*/ 1490176 w 2971446"/>
                <a:gd name="connsiteY12" fmla="*/ 2508247 h 2716212"/>
                <a:gd name="connsiteX13" fmla="*/ 1410890 w 2971446"/>
                <a:gd name="connsiteY13" fmla="*/ 2508247 h 2716212"/>
                <a:gd name="connsiteX14" fmla="*/ 1492512 w 2971446"/>
                <a:gd name="connsiteY14" fmla="*/ 2606126 h 2716212"/>
                <a:gd name="connsiteX15" fmla="*/ 110186 w 2971446"/>
                <a:gd name="connsiteY15" fmla="*/ 2606126 h 2716212"/>
                <a:gd name="connsiteX16" fmla="*/ 16182 w 2971446"/>
                <a:gd name="connsiteY16" fmla="*/ 2550610 h 2716212"/>
                <a:gd name="connsiteX17" fmla="*/ 16182 w 2971446"/>
                <a:gd name="connsiteY17" fmla="*/ 2439578 h 2716212"/>
                <a:gd name="connsiteX18" fmla="*/ 1389547 w 2971446"/>
                <a:gd name="connsiteY18" fmla="*/ 55523 h 2716212"/>
                <a:gd name="connsiteX19" fmla="*/ 1485102 w 2971446"/>
                <a:gd name="connsiteY19"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205513 w 2971446"/>
                <a:gd name="connsiteY4" fmla="*/ 1139134 h 2716212"/>
                <a:gd name="connsiteX5" fmla="*/ 2268731 w 2971446"/>
                <a:gd name="connsiteY5" fmla="*/ 1248482 h 2716212"/>
                <a:gd name="connsiteX6" fmla="*/ 2956413 w 2971446"/>
                <a:gd name="connsiteY6" fmla="*/ 2438991 h 2716212"/>
                <a:gd name="connsiteX7" fmla="*/ 2956413 w 2971446"/>
                <a:gd name="connsiteY7" fmla="*/ 2549880 h 2716212"/>
                <a:gd name="connsiteX8" fmla="*/ 2860816 w 2971446"/>
                <a:gd name="connsiteY8" fmla="*/ 2605324 h 2716212"/>
                <a:gd name="connsiteX9" fmla="*/ 1662769 w 2971446"/>
                <a:gd name="connsiteY9" fmla="*/ 2605324 h 2716212"/>
                <a:gd name="connsiteX10" fmla="*/ 1664311 w 2971446"/>
                <a:gd name="connsiteY10" fmla="*/ 2716212 h 2716212"/>
                <a:gd name="connsiteX11" fmla="*/ 1490176 w 2971446"/>
                <a:gd name="connsiteY11" fmla="*/ 2508247 h 2716212"/>
                <a:gd name="connsiteX12" fmla="*/ 1410890 w 2971446"/>
                <a:gd name="connsiteY12" fmla="*/ 2508247 h 2716212"/>
                <a:gd name="connsiteX13" fmla="*/ 1492512 w 2971446"/>
                <a:gd name="connsiteY13" fmla="*/ 2606126 h 2716212"/>
                <a:gd name="connsiteX14" fmla="*/ 110186 w 2971446"/>
                <a:gd name="connsiteY14" fmla="*/ 2606126 h 2716212"/>
                <a:gd name="connsiteX15" fmla="*/ 16182 w 2971446"/>
                <a:gd name="connsiteY15" fmla="*/ 2550610 h 2716212"/>
                <a:gd name="connsiteX16" fmla="*/ 16182 w 2971446"/>
                <a:gd name="connsiteY16" fmla="*/ 2439578 h 2716212"/>
                <a:gd name="connsiteX17" fmla="*/ 1389547 w 2971446"/>
                <a:gd name="connsiteY17" fmla="*/ 55523 h 2716212"/>
                <a:gd name="connsiteX18" fmla="*/ 1485102 w 2971446"/>
                <a:gd name="connsiteY18"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205513 w 2971446"/>
                <a:gd name="connsiteY3" fmla="*/ 1139134 h 2716212"/>
                <a:gd name="connsiteX4" fmla="*/ 2268731 w 2971446"/>
                <a:gd name="connsiteY4" fmla="*/ 1248482 h 2716212"/>
                <a:gd name="connsiteX5" fmla="*/ 2956413 w 2971446"/>
                <a:gd name="connsiteY5" fmla="*/ 2438991 h 2716212"/>
                <a:gd name="connsiteX6" fmla="*/ 2956413 w 2971446"/>
                <a:gd name="connsiteY6" fmla="*/ 2549880 h 2716212"/>
                <a:gd name="connsiteX7" fmla="*/ 2860816 w 2971446"/>
                <a:gd name="connsiteY7" fmla="*/ 2605324 h 2716212"/>
                <a:gd name="connsiteX8" fmla="*/ 1662769 w 2971446"/>
                <a:gd name="connsiteY8" fmla="*/ 2605324 h 2716212"/>
                <a:gd name="connsiteX9" fmla="*/ 1664311 w 2971446"/>
                <a:gd name="connsiteY9" fmla="*/ 2716212 h 2716212"/>
                <a:gd name="connsiteX10" fmla="*/ 1490176 w 2971446"/>
                <a:gd name="connsiteY10" fmla="*/ 2508247 h 2716212"/>
                <a:gd name="connsiteX11" fmla="*/ 1410890 w 2971446"/>
                <a:gd name="connsiteY11" fmla="*/ 2508247 h 2716212"/>
                <a:gd name="connsiteX12" fmla="*/ 1492512 w 2971446"/>
                <a:gd name="connsiteY12" fmla="*/ 2606126 h 2716212"/>
                <a:gd name="connsiteX13" fmla="*/ 110186 w 2971446"/>
                <a:gd name="connsiteY13" fmla="*/ 2606126 h 2716212"/>
                <a:gd name="connsiteX14" fmla="*/ 16182 w 2971446"/>
                <a:gd name="connsiteY14" fmla="*/ 2550610 h 2716212"/>
                <a:gd name="connsiteX15" fmla="*/ 16182 w 2971446"/>
                <a:gd name="connsiteY15" fmla="*/ 2439578 h 2716212"/>
                <a:gd name="connsiteX16" fmla="*/ 1389547 w 2971446"/>
                <a:gd name="connsiteY16" fmla="*/ 55523 h 2716212"/>
                <a:gd name="connsiteX17" fmla="*/ 1485102 w 2971446"/>
                <a:gd name="connsiteY17" fmla="*/ 0 h 2716212"/>
                <a:gd name="connsiteX0" fmla="*/ 1485102 w 2971446"/>
                <a:gd name="connsiteY0" fmla="*/ 0 h 2716212"/>
                <a:gd name="connsiteX1" fmla="*/ 1580658 w 2971446"/>
                <a:gd name="connsiteY1" fmla="*/ 55523 h 2716212"/>
                <a:gd name="connsiteX2" fmla="*/ 2205513 w 2971446"/>
                <a:gd name="connsiteY2" fmla="*/ 1139134 h 2716212"/>
                <a:gd name="connsiteX3" fmla="*/ 2268731 w 2971446"/>
                <a:gd name="connsiteY3" fmla="*/ 1248482 h 2716212"/>
                <a:gd name="connsiteX4" fmla="*/ 2956413 w 2971446"/>
                <a:gd name="connsiteY4" fmla="*/ 2438991 h 2716212"/>
                <a:gd name="connsiteX5" fmla="*/ 2956413 w 2971446"/>
                <a:gd name="connsiteY5" fmla="*/ 2549880 h 2716212"/>
                <a:gd name="connsiteX6" fmla="*/ 2860816 w 2971446"/>
                <a:gd name="connsiteY6" fmla="*/ 2605324 h 2716212"/>
                <a:gd name="connsiteX7" fmla="*/ 1662769 w 2971446"/>
                <a:gd name="connsiteY7" fmla="*/ 2605324 h 2716212"/>
                <a:gd name="connsiteX8" fmla="*/ 1664311 w 2971446"/>
                <a:gd name="connsiteY8" fmla="*/ 2716212 h 2716212"/>
                <a:gd name="connsiteX9" fmla="*/ 1490176 w 2971446"/>
                <a:gd name="connsiteY9" fmla="*/ 2508247 h 2716212"/>
                <a:gd name="connsiteX10" fmla="*/ 1410890 w 2971446"/>
                <a:gd name="connsiteY10" fmla="*/ 2508247 h 2716212"/>
                <a:gd name="connsiteX11" fmla="*/ 1492512 w 2971446"/>
                <a:gd name="connsiteY11" fmla="*/ 2606126 h 2716212"/>
                <a:gd name="connsiteX12" fmla="*/ 110186 w 2971446"/>
                <a:gd name="connsiteY12" fmla="*/ 2606126 h 2716212"/>
                <a:gd name="connsiteX13" fmla="*/ 16182 w 2971446"/>
                <a:gd name="connsiteY13" fmla="*/ 2550610 h 2716212"/>
                <a:gd name="connsiteX14" fmla="*/ 16182 w 2971446"/>
                <a:gd name="connsiteY14" fmla="*/ 2439578 h 2716212"/>
                <a:gd name="connsiteX15" fmla="*/ 1389547 w 2971446"/>
                <a:gd name="connsiteY15" fmla="*/ 55523 h 2716212"/>
                <a:gd name="connsiteX16" fmla="*/ 1485102 w 2971446"/>
                <a:gd name="connsiteY16" fmla="*/ 0 h 2716212"/>
                <a:gd name="connsiteX0" fmla="*/ 1485102 w 2971446"/>
                <a:gd name="connsiteY0" fmla="*/ 0 h 2716212"/>
                <a:gd name="connsiteX1" fmla="*/ 1580658 w 2971446"/>
                <a:gd name="connsiteY1" fmla="*/ 55523 h 2716212"/>
                <a:gd name="connsiteX2" fmla="*/ 2268731 w 2971446"/>
                <a:gd name="connsiteY2" fmla="*/ 1248482 h 2716212"/>
                <a:gd name="connsiteX3" fmla="*/ 2956413 w 2971446"/>
                <a:gd name="connsiteY3" fmla="*/ 2438991 h 2716212"/>
                <a:gd name="connsiteX4" fmla="*/ 2956413 w 2971446"/>
                <a:gd name="connsiteY4" fmla="*/ 2549880 h 2716212"/>
                <a:gd name="connsiteX5" fmla="*/ 2860816 w 2971446"/>
                <a:gd name="connsiteY5" fmla="*/ 2605324 h 2716212"/>
                <a:gd name="connsiteX6" fmla="*/ 1662769 w 2971446"/>
                <a:gd name="connsiteY6" fmla="*/ 2605324 h 2716212"/>
                <a:gd name="connsiteX7" fmla="*/ 1664311 w 2971446"/>
                <a:gd name="connsiteY7" fmla="*/ 2716212 h 2716212"/>
                <a:gd name="connsiteX8" fmla="*/ 1490176 w 2971446"/>
                <a:gd name="connsiteY8" fmla="*/ 2508247 h 2716212"/>
                <a:gd name="connsiteX9" fmla="*/ 1410890 w 2971446"/>
                <a:gd name="connsiteY9" fmla="*/ 2508247 h 2716212"/>
                <a:gd name="connsiteX10" fmla="*/ 1492512 w 2971446"/>
                <a:gd name="connsiteY10" fmla="*/ 2606126 h 2716212"/>
                <a:gd name="connsiteX11" fmla="*/ 110186 w 2971446"/>
                <a:gd name="connsiteY11" fmla="*/ 2606126 h 2716212"/>
                <a:gd name="connsiteX12" fmla="*/ 16182 w 2971446"/>
                <a:gd name="connsiteY12" fmla="*/ 2550610 h 2716212"/>
                <a:gd name="connsiteX13" fmla="*/ 16182 w 2971446"/>
                <a:gd name="connsiteY13" fmla="*/ 2439578 h 2716212"/>
                <a:gd name="connsiteX14" fmla="*/ 1389547 w 2971446"/>
                <a:gd name="connsiteY14" fmla="*/ 55523 h 2716212"/>
                <a:gd name="connsiteX15" fmla="*/ 1485102 w 2971446"/>
                <a:gd name="connsiteY15" fmla="*/ 0 h 2716212"/>
                <a:gd name="connsiteX0" fmla="*/ 1485102 w 2971446"/>
                <a:gd name="connsiteY0" fmla="*/ 0 h 2716212"/>
                <a:gd name="connsiteX1" fmla="*/ 1580658 w 2971446"/>
                <a:gd name="connsiteY1" fmla="*/ 55523 h 2716212"/>
                <a:gd name="connsiteX2" fmla="*/ 2956413 w 2971446"/>
                <a:gd name="connsiteY2" fmla="*/ 2438991 h 2716212"/>
                <a:gd name="connsiteX3" fmla="*/ 2956413 w 2971446"/>
                <a:gd name="connsiteY3" fmla="*/ 2549880 h 2716212"/>
                <a:gd name="connsiteX4" fmla="*/ 2860816 w 2971446"/>
                <a:gd name="connsiteY4" fmla="*/ 2605324 h 2716212"/>
                <a:gd name="connsiteX5" fmla="*/ 1662769 w 2971446"/>
                <a:gd name="connsiteY5" fmla="*/ 2605324 h 2716212"/>
                <a:gd name="connsiteX6" fmla="*/ 1664311 w 2971446"/>
                <a:gd name="connsiteY6" fmla="*/ 2716212 h 2716212"/>
                <a:gd name="connsiteX7" fmla="*/ 1490176 w 2971446"/>
                <a:gd name="connsiteY7" fmla="*/ 2508247 h 2716212"/>
                <a:gd name="connsiteX8" fmla="*/ 1410890 w 2971446"/>
                <a:gd name="connsiteY8" fmla="*/ 2508247 h 2716212"/>
                <a:gd name="connsiteX9" fmla="*/ 1492512 w 2971446"/>
                <a:gd name="connsiteY9" fmla="*/ 2606126 h 2716212"/>
                <a:gd name="connsiteX10" fmla="*/ 110186 w 2971446"/>
                <a:gd name="connsiteY10" fmla="*/ 2606126 h 2716212"/>
                <a:gd name="connsiteX11" fmla="*/ 16182 w 2971446"/>
                <a:gd name="connsiteY11" fmla="*/ 2550610 h 2716212"/>
                <a:gd name="connsiteX12" fmla="*/ 16182 w 2971446"/>
                <a:gd name="connsiteY12" fmla="*/ 2439578 h 2716212"/>
                <a:gd name="connsiteX13" fmla="*/ 1389547 w 2971446"/>
                <a:gd name="connsiteY13" fmla="*/ 55523 h 2716212"/>
                <a:gd name="connsiteX14" fmla="*/ 1485102 w 2971446"/>
                <a:gd name="connsiteY14" fmla="*/ 0 h 2716212"/>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662769 w 2971446"/>
                <a:gd name="connsiteY5" fmla="*/ 2605324 h 2606126"/>
                <a:gd name="connsiteX6" fmla="*/ 1490176 w 2971446"/>
                <a:gd name="connsiteY6" fmla="*/ 2508247 h 2606126"/>
                <a:gd name="connsiteX7" fmla="*/ 1410890 w 2971446"/>
                <a:gd name="connsiteY7" fmla="*/ 2508247 h 2606126"/>
                <a:gd name="connsiteX8" fmla="*/ 1492512 w 2971446"/>
                <a:gd name="connsiteY8" fmla="*/ 2606126 h 2606126"/>
                <a:gd name="connsiteX9" fmla="*/ 110186 w 2971446"/>
                <a:gd name="connsiteY9" fmla="*/ 2606126 h 2606126"/>
                <a:gd name="connsiteX10" fmla="*/ 16182 w 2971446"/>
                <a:gd name="connsiteY10" fmla="*/ 2550610 h 2606126"/>
                <a:gd name="connsiteX11" fmla="*/ 16182 w 2971446"/>
                <a:gd name="connsiteY11" fmla="*/ 2439578 h 2606126"/>
                <a:gd name="connsiteX12" fmla="*/ 1389547 w 2971446"/>
                <a:gd name="connsiteY12" fmla="*/ 55523 h 2606126"/>
                <a:gd name="connsiteX13" fmla="*/ 1485102 w 2971446"/>
                <a:gd name="connsiteY13"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0176 w 2971446"/>
                <a:gd name="connsiteY5" fmla="*/ 2508247 h 2606126"/>
                <a:gd name="connsiteX6" fmla="*/ 1410890 w 2971446"/>
                <a:gd name="connsiteY6" fmla="*/ 2508247 h 2606126"/>
                <a:gd name="connsiteX7" fmla="*/ 1492512 w 2971446"/>
                <a:gd name="connsiteY7" fmla="*/ 2606126 h 2606126"/>
                <a:gd name="connsiteX8" fmla="*/ 110186 w 2971446"/>
                <a:gd name="connsiteY8" fmla="*/ 2606126 h 2606126"/>
                <a:gd name="connsiteX9" fmla="*/ 16182 w 2971446"/>
                <a:gd name="connsiteY9" fmla="*/ 2550610 h 2606126"/>
                <a:gd name="connsiteX10" fmla="*/ 16182 w 2971446"/>
                <a:gd name="connsiteY10" fmla="*/ 2439578 h 2606126"/>
                <a:gd name="connsiteX11" fmla="*/ 1389547 w 2971446"/>
                <a:gd name="connsiteY11" fmla="*/ 55523 h 2606126"/>
                <a:gd name="connsiteX12" fmla="*/ 1485102 w 2971446"/>
                <a:gd name="connsiteY12"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10890 w 2971446"/>
                <a:gd name="connsiteY5" fmla="*/ 2508247 h 2606126"/>
                <a:gd name="connsiteX6" fmla="*/ 1492512 w 2971446"/>
                <a:gd name="connsiteY6" fmla="*/ 2606126 h 2606126"/>
                <a:gd name="connsiteX7" fmla="*/ 110186 w 2971446"/>
                <a:gd name="connsiteY7" fmla="*/ 2606126 h 2606126"/>
                <a:gd name="connsiteX8" fmla="*/ 16182 w 2971446"/>
                <a:gd name="connsiteY8" fmla="*/ 2550610 h 2606126"/>
                <a:gd name="connsiteX9" fmla="*/ 16182 w 2971446"/>
                <a:gd name="connsiteY9" fmla="*/ 2439578 h 2606126"/>
                <a:gd name="connsiteX10" fmla="*/ 1389547 w 2971446"/>
                <a:gd name="connsiteY10" fmla="*/ 55523 h 2606126"/>
                <a:gd name="connsiteX11" fmla="*/ 1485102 w 2971446"/>
                <a:gd name="connsiteY11"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2512 w 2971446"/>
                <a:gd name="connsiteY5" fmla="*/ 2606126 h 2606126"/>
                <a:gd name="connsiteX6" fmla="*/ 110186 w 2971446"/>
                <a:gd name="connsiteY6" fmla="*/ 2606126 h 2606126"/>
                <a:gd name="connsiteX7" fmla="*/ 16182 w 2971446"/>
                <a:gd name="connsiteY7" fmla="*/ 2550610 h 2606126"/>
                <a:gd name="connsiteX8" fmla="*/ 16182 w 2971446"/>
                <a:gd name="connsiteY8" fmla="*/ 2439578 h 2606126"/>
                <a:gd name="connsiteX9" fmla="*/ 1389547 w 2971446"/>
                <a:gd name="connsiteY9" fmla="*/ 55523 h 2606126"/>
                <a:gd name="connsiteX10" fmla="*/ 1485102 w 2971446"/>
                <a:gd name="connsiteY10"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10186 w 2971446"/>
                <a:gd name="connsiteY5" fmla="*/ 2606126 h 2606126"/>
                <a:gd name="connsiteX6" fmla="*/ 16182 w 2971446"/>
                <a:gd name="connsiteY6" fmla="*/ 2550610 h 2606126"/>
                <a:gd name="connsiteX7" fmla="*/ 16182 w 2971446"/>
                <a:gd name="connsiteY7" fmla="*/ 2439578 h 2606126"/>
                <a:gd name="connsiteX8" fmla="*/ 1389547 w 2971446"/>
                <a:gd name="connsiteY8" fmla="*/ 55523 h 2606126"/>
                <a:gd name="connsiteX9" fmla="*/ 1485102 w 2971446"/>
                <a:gd name="connsiteY9" fmla="*/ 0 h 260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446" h="2606126">
                  <a:moveTo>
                    <a:pt x="1485102" y="0"/>
                  </a:moveTo>
                  <a:cubicBezTo>
                    <a:pt x="1525174" y="0"/>
                    <a:pt x="1560622" y="20050"/>
                    <a:pt x="1580658" y="55523"/>
                  </a:cubicBezTo>
                  <a:lnTo>
                    <a:pt x="2956413" y="2438991"/>
                  </a:lnTo>
                  <a:cubicBezTo>
                    <a:pt x="2976457" y="2474414"/>
                    <a:pt x="2976457" y="2514457"/>
                    <a:pt x="2956413" y="2549880"/>
                  </a:cubicBezTo>
                  <a:cubicBezTo>
                    <a:pt x="2936368" y="2585302"/>
                    <a:pt x="2900905" y="2605324"/>
                    <a:pt x="2860816" y="2605324"/>
                  </a:cubicBezTo>
                  <a:lnTo>
                    <a:pt x="110186" y="2606126"/>
                  </a:lnTo>
                  <a:cubicBezTo>
                    <a:pt x="70119" y="2606126"/>
                    <a:pt x="34674" y="2586079"/>
                    <a:pt x="16182" y="2550610"/>
                  </a:cubicBezTo>
                  <a:cubicBezTo>
                    <a:pt x="-5393" y="2515141"/>
                    <a:pt x="-5393" y="2475046"/>
                    <a:pt x="16182" y="2439578"/>
                  </a:cubicBezTo>
                  <a:lnTo>
                    <a:pt x="1389547" y="55523"/>
                  </a:lnTo>
                  <a:cubicBezTo>
                    <a:pt x="1409582" y="20050"/>
                    <a:pt x="1443489" y="0"/>
                    <a:pt x="1485102" y="0"/>
                  </a:cubicBezTo>
                  <a:close/>
                </a:path>
              </a:pathLst>
            </a:custGeom>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noAutofit/>
            </a:bodyPr>
            <a:lstStyle/>
            <a:p>
              <a:endParaRPr lang="en-US"/>
            </a:p>
          </p:txBody>
        </p:sp>
        <p:sp>
          <p:nvSpPr>
            <p:cNvPr id="75" name="Freeform: Shape 2">
              <a:extLst>
                <a:ext uri="{FF2B5EF4-FFF2-40B4-BE49-F238E27FC236}">
                  <a16:creationId xmlns:a16="http://schemas.microsoft.com/office/drawing/2014/main" id="{0FE6507D-BA2D-4DCF-8644-730CEAC358BD}"/>
                </a:ext>
              </a:extLst>
            </p:cNvPr>
            <p:cNvSpPr>
              <a:spLocks/>
            </p:cNvSpPr>
            <p:nvPr/>
          </p:nvSpPr>
          <p:spPr bwMode="auto">
            <a:xfrm>
              <a:off x="5231119" y="1407363"/>
              <a:ext cx="1729765" cy="1517102"/>
            </a:xfrm>
            <a:custGeom>
              <a:avLst/>
              <a:gdLst>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503155 w 2971446"/>
                <a:gd name="connsiteY20" fmla="*/ 1369348 h 2716212"/>
                <a:gd name="connsiteX21" fmla="*/ 754643 w 2971446"/>
                <a:gd name="connsiteY21" fmla="*/ 1338946 h 2716212"/>
                <a:gd name="connsiteX22" fmla="*/ 794779 w 2971446"/>
                <a:gd name="connsiteY22" fmla="*/ 1272544 h 2716212"/>
                <a:gd name="connsiteX23" fmla="*/ 679044 w 2971446"/>
                <a:gd name="connsiteY23" fmla="*/ 1286275 h 2716212"/>
                <a:gd name="connsiteX24" fmla="*/ 702162 w 2971446"/>
                <a:gd name="connsiteY24" fmla="*/ 1247718 h 2716212"/>
                <a:gd name="connsiteX25" fmla="*/ 1389547 w 2971446"/>
                <a:gd name="connsiteY25" fmla="*/ 55523 h 2716212"/>
                <a:gd name="connsiteX26" fmla="*/ 1485102 w 2971446"/>
                <a:gd name="connsiteY26"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754643 w 2971446"/>
                <a:gd name="connsiteY20" fmla="*/ 1338946 h 2716212"/>
                <a:gd name="connsiteX21" fmla="*/ 794779 w 2971446"/>
                <a:gd name="connsiteY21" fmla="*/ 1272544 h 2716212"/>
                <a:gd name="connsiteX22" fmla="*/ 679044 w 2971446"/>
                <a:gd name="connsiteY22" fmla="*/ 1286275 h 2716212"/>
                <a:gd name="connsiteX23" fmla="*/ 702162 w 2971446"/>
                <a:gd name="connsiteY23" fmla="*/ 1247718 h 2716212"/>
                <a:gd name="connsiteX24" fmla="*/ 1389547 w 2971446"/>
                <a:gd name="connsiteY24" fmla="*/ 55523 h 2716212"/>
                <a:gd name="connsiteX25" fmla="*/ 1485102 w 2971446"/>
                <a:gd name="connsiteY25"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54643 w 2971446"/>
                <a:gd name="connsiteY19" fmla="*/ 1338946 h 2716212"/>
                <a:gd name="connsiteX20" fmla="*/ 794779 w 2971446"/>
                <a:gd name="connsiteY20" fmla="*/ 1272544 h 2716212"/>
                <a:gd name="connsiteX21" fmla="*/ 679044 w 2971446"/>
                <a:gd name="connsiteY21" fmla="*/ 1286275 h 2716212"/>
                <a:gd name="connsiteX22" fmla="*/ 702162 w 2971446"/>
                <a:gd name="connsiteY22" fmla="*/ 1247718 h 2716212"/>
                <a:gd name="connsiteX23" fmla="*/ 1389547 w 2971446"/>
                <a:gd name="connsiteY23" fmla="*/ 55523 h 2716212"/>
                <a:gd name="connsiteX24" fmla="*/ 1485102 w 2971446"/>
                <a:gd name="connsiteY24"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94779 w 2971446"/>
                <a:gd name="connsiteY19" fmla="*/ 1272544 h 2716212"/>
                <a:gd name="connsiteX20" fmla="*/ 679044 w 2971446"/>
                <a:gd name="connsiteY20" fmla="*/ 1286275 h 2716212"/>
                <a:gd name="connsiteX21" fmla="*/ 702162 w 2971446"/>
                <a:gd name="connsiteY21" fmla="*/ 1247718 h 2716212"/>
                <a:gd name="connsiteX22" fmla="*/ 1389547 w 2971446"/>
                <a:gd name="connsiteY22" fmla="*/ 55523 h 2716212"/>
                <a:gd name="connsiteX23" fmla="*/ 1485102 w 2971446"/>
                <a:gd name="connsiteY23"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679044 w 2971446"/>
                <a:gd name="connsiteY19" fmla="*/ 1286275 h 2716212"/>
                <a:gd name="connsiteX20" fmla="*/ 702162 w 2971446"/>
                <a:gd name="connsiteY20" fmla="*/ 1247718 h 2716212"/>
                <a:gd name="connsiteX21" fmla="*/ 1389547 w 2971446"/>
                <a:gd name="connsiteY21" fmla="*/ 55523 h 2716212"/>
                <a:gd name="connsiteX22" fmla="*/ 1485102 w 2971446"/>
                <a:gd name="connsiteY22"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02162 w 2971446"/>
                <a:gd name="connsiteY19" fmla="*/ 1247718 h 2716212"/>
                <a:gd name="connsiteX20" fmla="*/ 1389547 w 2971446"/>
                <a:gd name="connsiteY20" fmla="*/ 55523 h 2716212"/>
                <a:gd name="connsiteX21" fmla="*/ 1485102 w 2971446"/>
                <a:gd name="connsiteY21"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1389547 w 2971446"/>
                <a:gd name="connsiteY19" fmla="*/ 55523 h 2716212"/>
                <a:gd name="connsiteX20" fmla="*/ 1485102 w 2971446"/>
                <a:gd name="connsiteY20"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205513 w 2971446"/>
                <a:gd name="connsiteY5" fmla="*/ 1139134 h 2716212"/>
                <a:gd name="connsiteX6" fmla="*/ 2268731 w 2971446"/>
                <a:gd name="connsiteY6" fmla="*/ 1248482 h 2716212"/>
                <a:gd name="connsiteX7" fmla="*/ 2956413 w 2971446"/>
                <a:gd name="connsiteY7" fmla="*/ 2438991 h 2716212"/>
                <a:gd name="connsiteX8" fmla="*/ 2956413 w 2971446"/>
                <a:gd name="connsiteY8" fmla="*/ 2549880 h 2716212"/>
                <a:gd name="connsiteX9" fmla="*/ 2860816 w 2971446"/>
                <a:gd name="connsiteY9" fmla="*/ 2605324 h 2716212"/>
                <a:gd name="connsiteX10" fmla="*/ 1662769 w 2971446"/>
                <a:gd name="connsiteY10" fmla="*/ 2605324 h 2716212"/>
                <a:gd name="connsiteX11" fmla="*/ 1664311 w 2971446"/>
                <a:gd name="connsiteY11" fmla="*/ 2716212 h 2716212"/>
                <a:gd name="connsiteX12" fmla="*/ 1490176 w 2971446"/>
                <a:gd name="connsiteY12" fmla="*/ 2508247 h 2716212"/>
                <a:gd name="connsiteX13" fmla="*/ 1410890 w 2971446"/>
                <a:gd name="connsiteY13" fmla="*/ 2508247 h 2716212"/>
                <a:gd name="connsiteX14" fmla="*/ 1492512 w 2971446"/>
                <a:gd name="connsiteY14" fmla="*/ 2606126 h 2716212"/>
                <a:gd name="connsiteX15" fmla="*/ 110186 w 2971446"/>
                <a:gd name="connsiteY15" fmla="*/ 2606126 h 2716212"/>
                <a:gd name="connsiteX16" fmla="*/ 16182 w 2971446"/>
                <a:gd name="connsiteY16" fmla="*/ 2550610 h 2716212"/>
                <a:gd name="connsiteX17" fmla="*/ 16182 w 2971446"/>
                <a:gd name="connsiteY17" fmla="*/ 2439578 h 2716212"/>
                <a:gd name="connsiteX18" fmla="*/ 1389547 w 2971446"/>
                <a:gd name="connsiteY18" fmla="*/ 55523 h 2716212"/>
                <a:gd name="connsiteX19" fmla="*/ 1485102 w 2971446"/>
                <a:gd name="connsiteY19"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205513 w 2971446"/>
                <a:gd name="connsiteY4" fmla="*/ 1139134 h 2716212"/>
                <a:gd name="connsiteX5" fmla="*/ 2268731 w 2971446"/>
                <a:gd name="connsiteY5" fmla="*/ 1248482 h 2716212"/>
                <a:gd name="connsiteX6" fmla="*/ 2956413 w 2971446"/>
                <a:gd name="connsiteY6" fmla="*/ 2438991 h 2716212"/>
                <a:gd name="connsiteX7" fmla="*/ 2956413 w 2971446"/>
                <a:gd name="connsiteY7" fmla="*/ 2549880 h 2716212"/>
                <a:gd name="connsiteX8" fmla="*/ 2860816 w 2971446"/>
                <a:gd name="connsiteY8" fmla="*/ 2605324 h 2716212"/>
                <a:gd name="connsiteX9" fmla="*/ 1662769 w 2971446"/>
                <a:gd name="connsiteY9" fmla="*/ 2605324 h 2716212"/>
                <a:gd name="connsiteX10" fmla="*/ 1664311 w 2971446"/>
                <a:gd name="connsiteY10" fmla="*/ 2716212 h 2716212"/>
                <a:gd name="connsiteX11" fmla="*/ 1490176 w 2971446"/>
                <a:gd name="connsiteY11" fmla="*/ 2508247 h 2716212"/>
                <a:gd name="connsiteX12" fmla="*/ 1410890 w 2971446"/>
                <a:gd name="connsiteY12" fmla="*/ 2508247 h 2716212"/>
                <a:gd name="connsiteX13" fmla="*/ 1492512 w 2971446"/>
                <a:gd name="connsiteY13" fmla="*/ 2606126 h 2716212"/>
                <a:gd name="connsiteX14" fmla="*/ 110186 w 2971446"/>
                <a:gd name="connsiteY14" fmla="*/ 2606126 h 2716212"/>
                <a:gd name="connsiteX15" fmla="*/ 16182 w 2971446"/>
                <a:gd name="connsiteY15" fmla="*/ 2550610 h 2716212"/>
                <a:gd name="connsiteX16" fmla="*/ 16182 w 2971446"/>
                <a:gd name="connsiteY16" fmla="*/ 2439578 h 2716212"/>
                <a:gd name="connsiteX17" fmla="*/ 1389547 w 2971446"/>
                <a:gd name="connsiteY17" fmla="*/ 55523 h 2716212"/>
                <a:gd name="connsiteX18" fmla="*/ 1485102 w 2971446"/>
                <a:gd name="connsiteY18"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205513 w 2971446"/>
                <a:gd name="connsiteY3" fmla="*/ 1139134 h 2716212"/>
                <a:gd name="connsiteX4" fmla="*/ 2268731 w 2971446"/>
                <a:gd name="connsiteY4" fmla="*/ 1248482 h 2716212"/>
                <a:gd name="connsiteX5" fmla="*/ 2956413 w 2971446"/>
                <a:gd name="connsiteY5" fmla="*/ 2438991 h 2716212"/>
                <a:gd name="connsiteX6" fmla="*/ 2956413 w 2971446"/>
                <a:gd name="connsiteY6" fmla="*/ 2549880 h 2716212"/>
                <a:gd name="connsiteX7" fmla="*/ 2860816 w 2971446"/>
                <a:gd name="connsiteY7" fmla="*/ 2605324 h 2716212"/>
                <a:gd name="connsiteX8" fmla="*/ 1662769 w 2971446"/>
                <a:gd name="connsiteY8" fmla="*/ 2605324 h 2716212"/>
                <a:gd name="connsiteX9" fmla="*/ 1664311 w 2971446"/>
                <a:gd name="connsiteY9" fmla="*/ 2716212 h 2716212"/>
                <a:gd name="connsiteX10" fmla="*/ 1490176 w 2971446"/>
                <a:gd name="connsiteY10" fmla="*/ 2508247 h 2716212"/>
                <a:gd name="connsiteX11" fmla="*/ 1410890 w 2971446"/>
                <a:gd name="connsiteY11" fmla="*/ 2508247 h 2716212"/>
                <a:gd name="connsiteX12" fmla="*/ 1492512 w 2971446"/>
                <a:gd name="connsiteY12" fmla="*/ 2606126 h 2716212"/>
                <a:gd name="connsiteX13" fmla="*/ 110186 w 2971446"/>
                <a:gd name="connsiteY13" fmla="*/ 2606126 h 2716212"/>
                <a:gd name="connsiteX14" fmla="*/ 16182 w 2971446"/>
                <a:gd name="connsiteY14" fmla="*/ 2550610 h 2716212"/>
                <a:gd name="connsiteX15" fmla="*/ 16182 w 2971446"/>
                <a:gd name="connsiteY15" fmla="*/ 2439578 h 2716212"/>
                <a:gd name="connsiteX16" fmla="*/ 1389547 w 2971446"/>
                <a:gd name="connsiteY16" fmla="*/ 55523 h 2716212"/>
                <a:gd name="connsiteX17" fmla="*/ 1485102 w 2971446"/>
                <a:gd name="connsiteY17" fmla="*/ 0 h 2716212"/>
                <a:gd name="connsiteX0" fmla="*/ 1485102 w 2971446"/>
                <a:gd name="connsiteY0" fmla="*/ 0 h 2716212"/>
                <a:gd name="connsiteX1" fmla="*/ 1580658 w 2971446"/>
                <a:gd name="connsiteY1" fmla="*/ 55523 h 2716212"/>
                <a:gd name="connsiteX2" fmla="*/ 2205513 w 2971446"/>
                <a:gd name="connsiteY2" fmla="*/ 1139134 h 2716212"/>
                <a:gd name="connsiteX3" fmla="*/ 2268731 w 2971446"/>
                <a:gd name="connsiteY3" fmla="*/ 1248482 h 2716212"/>
                <a:gd name="connsiteX4" fmla="*/ 2956413 w 2971446"/>
                <a:gd name="connsiteY4" fmla="*/ 2438991 h 2716212"/>
                <a:gd name="connsiteX5" fmla="*/ 2956413 w 2971446"/>
                <a:gd name="connsiteY5" fmla="*/ 2549880 h 2716212"/>
                <a:gd name="connsiteX6" fmla="*/ 2860816 w 2971446"/>
                <a:gd name="connsiteY6" fmla="*/ 2605324 h 2716212"/>
                <a:gd name="connsiteX7" fmla="*/ 1662769 w 2971446"/>
                <a:gd name="connsiteY7" fmla="*/ 2605324 h 2716212"/>
                <a:gd name="connsiteX8" fmla="*/ 1664311 w 2971446"/>
                <a:gd name="connsiteY8" fmla="*/ 2716212 h 2716212"/>
                <a:gd name="connsiteX9" fmla="*/ 1490176 w 2971446"/>
                <a:gd name="connsiteY9" fmla="*/ 2508247 h 2716212"/>
                <a:gd name="connsiteX10" fmla="*/ 1410890 w 2971446"/>
                <a:gd name="connsiteY10" fmla="*/ 2508247 h 2716212"/>
                <a:gd name="connsiteX11" fmla="*/ 1492512 w 2971446"/>
                <a:gd name="connsiteY11" fmla="*/ 2606126 h 2716212"/>
                <a:gd name="connsiteX12" fmla="*/ 110186 w 2971446"/>
                <a:gd name="connsiteY12" fmla="*/ 2606126 h 2716212"/>
                <a:gd name="connsiteX13" fmla="*/ 16182 w 2971446"/>
                <a:gd name="connsiteY13" fmla="*/ 2550610 h 2716212"/>
                <a:gd name="connsiteX14" fmla="*/ 16182 w 2971446"/>
                <a:gd name="connsiteY14" fmla="*/ 2439578 h 2716212"/>
                <a:gd name="connsiteX15" fmla="*/ 1389547 w 2971446"/>
                <a:gd name="connsiteY15" fmla="*/ 55523 h 2716212"/>
                <a:gd name="connsiteX16" fmla="*/ 1485102 w 2971446"/>
                <a:gd name="connsiteY16" fmla="*/ 0 h 2716212"/>
                <a:gd name="connsiteX0" fmla="*/ 1485102 w 2971446"/>
                <a:gd name="connsiteY0" fmla="*/ 0 h 2716212"/>
                <a:gd name="connsiteX1" fmla="*/ 1580658 w 2971446"/>
                <a:gd name="connsiteY1" fmla="*/ 55523 h 2716212"/>
                <a:gd name="connsiteX2" fmla="*/ 2268731 w 2971446"/>
                <a:gd name="connsiteY2" fmla="*/ 1248482 h 2716212"/>
                <a:gd name="connsiteX3" fmla="*/ 2956413 w 2971446"/>
                <a:gd name="connsiteY3" fmla="*/ 2438991 h 2716212"/>
                <a:gd name="connsiteX4" fmla="*/ 2956413 w 2971446"/>
                <a:gd name="connsiteY4" fmla="*/ 2549880 h 2716212"/>
                <a:gd name="connsiteX5" fmla="*/ 2860816 w 2971446"/>
                <a:gd name="connsiteY5" fmla="*/ 2605324 h 2716212"/>
                <a:gd name="connsiteX6" fmla="*/ 1662769 w 2971446"/>
                <a:gd name="connsiteY6" fmla="*/ 2605324 h 2716212"/>
                <a:gd name="connsiteX7" fmla="*/ 1664311 w 2971446"/>
                <a:gd name="connsiteY7" fmla="*/ 2716212 h 2716212"/>
                <a:gd name="connsiteX8" fmla="*/ 1490176 w 2971446"/>
                <a:gd name="connsiteY8" fmla="*/ 2508247 h 2716212"/>
                <a:gd name="connsiteX9" fmla="*/ 1410890 w 2971446"/>
                <a:gd name="connsiteY9" fmla="*/ 2508247 h 2716212"/>
                <a:gd name="connsiteX10" fmla="*/ 1492512 w 2971446"/>
                <a:gd name="connsiteY10" fmla="*/ 2606126 h 2716212"/>
                <a:gd name="connsiteX11" fmla="*/ 110186 w 2971446"/>
                <a:gd name="connsiteY11" fmla="*/ 2606126 h 2716212"/>
                <a:gd name="connsiteX12" fmla="*/ 16182 w 2971446"/>
                <a:gd name="connsiteY12" fmla="*/ 2550610 h 2716212"/>
                <a:gd name="connsiteX13" fmla="*/ 16182 w 2971446"/>
                <a:gd name="connsiteY13" fmla="*/ 2439578 h 2716212"/>
                <a:gd name="connsiteX14" fmla="*/ 1389547 w 2971446"/>
                <a:gd name="connsiteY14" fmla="*/ 55523 h 2716212"/>
                <a:gd name="connsiteX15" fmla="*/ 1485102 w 2971446"/>
                <a:gd name="connsiteY15" fmla="*/ 0 h 2716212"/>
                <a:gd name="connsiteX0" fmla="*/ 1485102 w 2971446"/>
                <a:gd name="connsiteY0" fmla="*/ 0 h 2716212"/>
                <a:gd name="connsiteX1" fmla="*/ 1580658 w 2971446"/>
                <a:gd name="connsiteY1" fmla="*/ 55523 h 2716212"/>
                <a:gd name="connsiteX2" fmla="*/ 2956413 w 2971446"/>
                <a:gd name="connsiteY2" fmla="*/ 2438991 h 2716212"/>
                <a:gd name="connsiteX3" fmla="*/ 2956413 w 2971446"/>
                <a:gd name="connsiteY3" fmla="*/ 2549880 h 2716212"/>
                <a:gd name="connsiteX4" fmla="*/ 2860816 w 2971446"/>
                <a:gd name="connsiteY4" fmla="*/ 2605324 h 2716212"/>
                <a:gd name="connsiteX5" fmla="*/ 1662769 w 2971446"/>
                <a:gd name="connsiteY5" fmla="*/ 2605324 h 2716212"/>
                <a:gd name="connsiteX6" fmla="*/ 1664311 w 2971446"/>
                <a:gd name="connsiteY6" fmla="*/ 2716212 h 2716212"/>
                <a:gd name="connsiteX7" fmla="*/ 1490176 w 2971446"/>
                <a:gd name="connsiteY7" fmla="*/ 2508247 h 2716212"/>
                <a:gd name="connsiteX8" fmla="*/ 1410890 w 2971446"/>
                <a:gd name="connsiteY8" fmla="*/ 2508247 h 2716212"/>
                <a:gd name="connsiteX9" fmla="*/ 1492512 w 2971446"/>
                <a:gd name="connsiteY9" fmla="*/ 2606126 h 2716212"/>
                <a:gd name="connsiteX10" fmla="*/ 110186 w 2971446"/>
                <a:gd name="connsiteY10" fmla="*/ 2606126 h 2716212"/>
                <a:gd name="connsiteX11" fmla="*/ 16182 w 2971446"/>
                <a:gd name="connsiteY11" fmla="*/ 2550610 h 2716212"/>
                <a:gd name="connsiteX12" fmla="*/ 16182 w 2971446"/>
                <a:gd name="connsiteY12" fmla="*/ 2439578 h 2716212"/>
                <a:gd name="connsiteX13" fmla="*/ 1389547 w 2971446"/>
                <a:gd name="connsiteY13" fmla="*/ 55523 h 2716212"/>
                <a:gd name="connsiteX14" fmla="*/ 1485102 w 2971446"/>
                <a:gd name="connsiteY14" fmla="*/ 0 h 2716212"/>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662769 w 2971446"/>
                <a:gd name="connsiteY5" fmla="*/ 2605324 h 2606126"/>
                <a:gd name="connsiteX6" fmla="*/ 1490176 w 2971446"/>
                <a:gd name="connsiteY6" fmla="*/ 2508247 h 2606126"/>
                <a:gd name="connsiteX7" fmla="*/ 1410890 w 2971446"/>
                <a:gd name="connsiteY7" fmla="*/ 2508247 h 2606126"/>
                <a:gd name="connsiteX8" fmla="*/ 1492512 w 2971446"/>
                <a:gd name="connsiteY8" fmla="*/ 2606126 h 2606126"/>
                <a:gd name="connsiteX9" fmla="*/ 110186 w 2971446"/>
                <a:gd name="connsiteY9" fmla="*/ 2606126 h 2606126"/>
                <a:gd name="connsiteX10" fmla="*/ 16182 w 2971446"/>
                <a:gd name="connsiteY10" fmla="*/ 2550610 h 2606126"/>
                <a:gd name="connsiteX11" fmla="*/ 16182 w 2971446"/>
                <a:gd name="connsiteY11" fmla="*/ 2439578 h 2606126"/>
                <a:gd name="connsiteX12" fmla="*/ 1389547 w 2971446"/>
                <a:gd name="connsiteY12" fmla="*/ 55523 h 2606126"/>
                <a:gd name="connsiteX13" fmla="*/ 1485102 w 2971446"/>
                <a:gd name="connsiteY13"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0176 w 2971446"/>
                <a:gd name="connsiteY5" fmla="*/ 2508247 h 2606126"/>
                <a:gd name="connsiteX6" fmla="*/ 1410890 w 2971446"/>
                <a:gd name="connsiteY6" fmla="*/ 2508247 h 2606126"/>
                <a:gd name="connsiteX7" fmla="*/ 1492512 w 2971446"/>
                <a:gd name="connsiteY7" fmla="*/ 2606126 h 2606126"/>
                <a:gd name="connsiteX8" fmla="*/ 110186 w 2971446"/>
                <a:gd name="connsiteY8" fmla="*/ 2606126 h 2606126"/>
                <a:gd name="connsiteX9" fmla="*/ 16182 w 2971446"/>
                <a:gd name="connsiteY9" fmla="*/ 2550610 h 2606126"/>
                <a:gd name="connsiteX10" fmla="*/ 16182 w 2971446"/>
                <a:gd name="connsiteY10" fmla="*/ 2439578 h 2606126"/>
                <a:gd name="connsiteX11" fmla="*/ 1389547 w 2971446"/>
                <a:gd name="connsiteY11" fmla="*/ 55523 h 2606126"/>
                <a:gd name="connsiteX12" fmla="*/ 1485102 w 2971446"/>
                <a:gd name="connsiteY12"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10890 w 2971446"/>
                <a:gd name="connsiteY5" fmla="*/ 2508247 h 2606126"/>
                <a:gd name="connsiteX6" fmla="*/ 1492512 w 2971446"/>
                <a:gd name="connsiteY6" fmla="*/ 2606126 h 2606126"/>
                <a:gd name="connsiteX7" fmla="*/ 110186 w 2971446"/>
                <a:gd name="connsiteY7" fmla="*/ 2606126 h 2606126"/>
                <a:gd name="connsiteX8" fmla="*/ 16182 w 2971446"/>
                <a:gd name="connsiteY8" fmla="*/ 2550610 h 2606126"/>
                <a:gd name="connsiteX9" fmla="*/ 16182 w 2971446"/>
                <a:gd name="connsiteY9" fmla="*/ 2439578 h 2606126"/>
                <a:gd name="connsiteX10" fmla="*/ 1389547 w 2971446"/>
                <a:gd name="connsiteY10" fmla="*/ 55523 h 2606126"/>
                <a:gd name="connsiteX11" fmla="*/ 1485102 w 2971446"/>
                <a:gd name="connsiteY11"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2512 w 2971446"/>
                <a:gd name="connsiteY5" fmla="*/ 2606126 h 2606126"/>
                <a:gd name="connsiteX6" fmla="*/ 110186 w 2971446"/>
                <a:gd name="connsiteY6" fmla="*/ 2606126 h 2606126"/>
                <a:gd name="connsiteX7" fmla="*/ 16182 w 2971446"/>
                <a:gd name="connsiteY7" fmla="*/ 2550610 h 2606126"/>
                <a:gd name="connsiteX8" fmla="*/ 16182 w 2971446"/>
                <a:gd name="connsiteY8" fmla="*/ 2439578 h 2606126"/>
                <a:gd name="connsiteX9" fmla="*/ 1389547 w 2971446"/>
                <a:gd name="connsiteY9" fmla="*/ 55523 h 2606126"/>
                <a:gd name="connsiteX10" fmla="*/ 1485102 w 2971446"/>
                <a:gd name="connsiteY10"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10186 w 2971446"/>
                <a:gd name="connsiteY5" fmla="*/ 2606126 h 2606126"/>
                <a:gd name="connsiteX6" fmla="*/ 16182 w 2971446"/>
                <a:gd name="connsiteY6" fmla="*/ 2550610 h 2606126"/>
                <a:gd name="connsiteX7" fmla="*/ 16182 w 2971446"/>
                <a:gd name="connsiteY7" fmla="*/ 2439578 h 2606126"/>
                <a:gd name="connsiteX8" fmla="*/ 1389547 w 2971446"/>
                <a:gd name="connsiteY8" fmla="*/ 55523 h 2606126"/>
                <a:gd name="connsiteX9" fmla="*/ 1485102 w 2971446"/>
                <a:gd name="connsiteY9" fmla="*/ 0 h 260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446" h="2606126">
                  <a:moveTo>
                    <a:pt x="1485102" y="0"/>
                  </a:moveTo>
                  <a:cubicBezTo>
                    <a:pt x="1525174" y="0"/>
                    <a:pt x="1560622" y="20050"/>
                    <a:pt x="1580658" y="55523"/>
                  </a:cubicBezTo>
                  <a:lnTo>
                    <a:pt x="2956413" y="2438991"/>
                  </a:lnTo>
                  <a:cubicBezTo>
                    <a:pt x="2976457" y="2474414"/>
                    <a:pt x="2976457" y="2514457"/>
                    <a:pt x="2956413" y="2549880"/>
                  </a:cubicBezTo>
                  <a:cubicBezTo>
                    <a:pt x="2936368" y="2585302"/>
                    <a:pt x="2900905" y="2605324"/>
                    <a:pt x="2860816" y="2605324"/>
                  </a:cubicBezTo>
                  <a:lnTo>
                    <a:pt x="110186" y="2606126"/>
                  </a:lnTo>
                  <a:cubicBezTo>
                    <a:pt x="70119" y="2606126"/>
                    <a:pt x="34674" y="2586079"/>
                    <a:pt x="16182" y="2550610"/>
                  </a:cubicBezTo>
                  <a:cubicBezTo>
                    <a:pt x="-5393" y="2515141"/>
                    <a:pt x="-5393" y="2475046"/>
                    <a:pt x="16182" y="2439578"/>
                  </a:cubicBezTo>
                  <a:lnTo>
                    <a:pt x="1389547" y="55523"/>
                  </a:lnTo>
                  <a:cubicBezTo>
                    <a:pt x="1409582" y="20050"/>
                    <a:pt x="1443489" y="0"/>
                    <a:pt x="1485102" y="0"/>
                  </a:cubicBezTo>
                  <a:close/>
                </a:path>
              </a:pathLst>
            </a:custGeom>
            <a:solidFill>
              <a:schemeClr val="accent1"/>
            </a:solidFill>
            <a:ln>
              <a:noFill/>
            </a:ln>
            <a:effectLst>
              <a:innerShdw dist="50800" dir="1800000">
                <a:schemeClr val="tx1">
                  <a:alpha val="20000"/>
                </a:schemeClr>
              </a:inn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6" name="Freeform: Shape 3">
              <a:extLst>
                <a:ext uri="{FF2B5EF4-FFF2-40B4-BE49-F238E27FC236}">
                  <a16:creationId xmlns:a16="http://schemas.microsoft.com/office/drawing/2014/main" id="{FA4E25F4-536D-44F2-AE3B-ABB77349CC7D}"/>
                </a:ext>
              </a:extLst>
            </p:cNvPr>
            <p:cNvSpPr>
              <a:spLocks/>
            </p:cNvSpPr>
            <p:nvPr/>
          </p:nvSpPr>
          <p:spPr bwMode="auto">
            <a:xfrm>
              <a:off x="3733982" y="4006606"/>
              <a:ext cx="1729765" cy="1517102"/>
            </a:xfrm>
            <a:custGeom>
              <a:avLst/>
              <a:gdLst>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503155 w 2971446"/>
                <a:gd name="connsiteY20" fmla="*/ 1369348 h 2716212"/>
                <a:gd name="connsiteX21" fmla="*/ 754643 w 2971446"/>
                <a:gd name="connsiteY21" fmla="*/ 1338946 h 2716212"/>
                <a:gd name="connsiteX22" fmla="*/ 794779 w 2971446"/>
                <a:gd name="connsiteY22" fmla="*/ 1272544 h 2716212"/>
                <a:gd name="connsiteX23" fmla="*/ 679044 w 2971446"/>
                <a:gd name="connsiteY23" fmla="*/ 1286275 h 2716212"/>
                <a:gd name="connsiteX24" fmla="*/ 702162 w 2971446"/>
                <a:gd name="connsiteY24" fmla="*/ 1247718 h 2716212"/>
                <a:gd name="connsiteX25" fmla="*/ 1389547 w 2971446"/>
                <a:gd name="connsiteY25" fmla="*/ 55523 h 2716212"/>
                <a:gd name="connsiteX26" fmla="*/ 1485102 w 2971446"/>
                <a:gd name="connsiteY26"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754643 w 2971446"/>
                <a:gd name="connsiteY20" fmla="*/ 1338946 h 2716212"/>
                <a:gd name="connsiteX21" fmla="*/ 794779 w 2971446"/>
                <a:gd name="connsiteY21" fmla="*/ 1272544 h 2716212"/>
                <a:gd name="connsiteX22" fmla="*/ 679044 w 2971446"/>
                <a:gd name="connsiteY22" fmla="*/ 1286275 h 2716212"/>
                <a:gd name="connsiteX23" fmla="*/ 702162 w 2971446"/>
                <a:gd name="connsiteY23" fmla="*/ 1247718 h 2716212"/>
                <a:gd name="connsiteX24" fmla="*/ 1389547 w 2971446"/>
                <a:gd name="connsiteY24" fmla="*/ 55523 h 2716212"/>
                <a:gd name="connsiteX25" fmla="*/ 1485102 w 2971446"/>
                <a:gd name="connsiteY25"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54643 w 2971446"/>
                <a:gd name="connsiteY19" fmla="*/ 1338946 h 2716212"/>
                <a:gd name="connsiteX20" fmla="*/ 794779 w 2971446"/>
                <a:gd name="connsiteY20" fmla="*/ 1272544 h 2716212"/>
                <a:gd name="connsiteX21" fmla="*/ 679044 w 2971446"/>
                <a:gd name="connsiteY21" fmla="*/ 1286275 h 2716212"/>
                <a:gd name="connsiteX22" fmla="*/ 702162 w 2971446"/>
                <a:gd name="connsiteY22" fmla="*/ 1247718 h 2716212"/>
                <a:gd name="connsiteX23" fmla="*/ 1389547 w 2971446"/>
                <a:gd name="connsiteY23" fmla="*/ 55523 h 2716212"/>
                <a:gd name="connsiteX24" fmla="*/ 1485102 w 2971446"/>
                <a:gd name="connsiteY24"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94779 w 2971446"/>
                <a:gd name="connsiteY19" fmla="*/ 1272544 h 2716212"/>
                <a:gd name="connsiteX20" fmla="*/ 679044 w 2971446"/>
                <a:gd name="connsiteY20" fmla="*/ 1286275 h 2716212"/>
                <a:gd name="connsiteX21" fmla="*/ 702162 w 2971446"/>
                <a:gd name="connsiteY21" fmla="*/ 1247718 h 2716212"/>
                <a:gd name="connsiteX22" fmla="*/ 1389547 w 2971446"/>
                <a:gd name="connsiteY22" fmla="*/ 55523 h 2716212"/>
                <a:gd name="connsiteX23" fmla="*/ 1485102 w 2971446"/>
                <a:gd name="connsiteY23"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679044 w 2971446"/>
                <a:gd name="connsiteY19" fmla="*/ 1286275 h 2716212"/>
                <a:gd name="connsiteX20" fmla="*/ 702162 w 2971446"/>
                <a:gd name="connsiteY20" fmla="*/ 1247718 h 2716212"/>
                <a:gd name="connsiteX21" fmla="*/ 1389547 w 2971446"/>
                <a:gd name="connsiteY21" fmla="*/ 55523 h 2716212"/>
                <a:gd name="connsiteX22" fmla="*/ 1485102 w 2971446"/>
                <a:gd name="connsiteY22"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02162 w 2971446"/>
                <a:gd name="connsiteY19" fmla="*/ 1247718 h 2716212"/>
                <a:gd name="connsiteX20" fmla="*/ 1389547 w 2971446"/>
                <a:gd name="connsiteY20" fmla="*/ 55523 h 2716212"/>
                <a:gd name="connsiteX21" fmla="*/ 1485102 w 2971446"/>
                <a:gd name="connsiteY21"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1389547 w 2971446"/>
                <a:gd name="connsiteY19" fmla="*/ 55523 h 2716212"/>
                <a:gd name="connsiteX20" fmla="*/ 1485102 w 2971446"/>
                <a:gd name="connsiteY20"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205513 w 2971446"/>
                <a:gd name="connsiteY5" fmla="*/ 1139134 h 2716212"/>
                <a:gd name="connsiteX6" fmla="*/ 2268731 w 2971446"/>
                <a:gd name="connsiteY6" fmla="*/ 1248482 h 2716212"/>
                <a:gd name="connsiteX7" fmla="*/ 2956413 w 2971446"/>
                <a:gd name="connsiteY7" fmla="*/ 2438991 h 2716212"/>
                <a:gd name="connsiteX8" fmla="*/ 2956413 w 2971446"/>
                <a:gd name="connsiteY8" fmla="*/ 2549880 h 2716212"/>
                <a:gd name="connsiteX9" fmla="*/ 2860816 w 2971446"/>
                <a:gd name="connsiteY9" fmla="*/ 2605324 h 2716212"/>
                <a:gd name="connsiteX10" fmla="*/ 1662769 w 2971446"/>
                <a:gd name="connsiteY10" fmla="*/ 2605324 h 2716212"/>
                <a:gd name="connsiteX11" fmla="*/ 1664311 w 2971446"/>
                <a:gd name="connsiteY11" fmla="*/ 2716212 h 2716212"/>
                <a:gd name="connsiteX12" fmla="*/ 1490176 w 2971446"/>
                <a:gd name="connsiteY12" fmla="*/ 2508247 h 2716212"/>
                <a:gd name="connsiteX13" fmla="*/ 1410890 w 2971446"/>
                <a:gd name="connsiteY13" fmla="*/ 2508247 h 2716212"/>
                <a:gd name="connsiteX14" fmla="*/ 1492512 w 2971446"/>
                <a:gd name="connsiteY14" fmla="*/ 2606126 h 2716212"/>
                <a:gd name="connsiteX15" fmla="*/ 110186 w 2971446"/>
                <a:gd name="connsiteY15" fmla="*/ 2606126 h 2716212"/>
                <a:gd name="connsiteX16" fmla="*/ 16182 w 2971446"/>
                <a:gd name="connsiteY16" fmla="*/ 2550610 h 2716212"/>
                <a:gd name="connsiteX17" fmla="*/ 16182 w 2971446"/>
                <a:gd name="connsiteY17" fmla="*/ 2439578 h 2716212"/>
                <a:gd name="connsiteX18" fmla="*/ 1389547 w 2971446"/>
                <a:gd name="connsiteY18" fmla="*/ 55523 h 2716212"/>
                <a:gd name="connsiteX19" fmla="*/ 1485102 w 2971446"/>
                <a:gd name="connsiteY19"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205513 w 2971446"/>
                <a:gd name="connsiteY4" fmla="*/ 1139134 h 2716212"/>
                <a:gd name="connsiteX5" fmla="*/ 2268731 w 2971446"/>
                <a:gd name="connsiteY5" fmla="*/ 1248482 h 2716212"/>
                <a:gd name="connsiteX6" fmla="*/ 2956413 w 2971446"/>
                <a:gd name="connsiteY6" fmla="*/ 2438991 h 2716212"/>
                <a:gd name="connsiteX7" fmla="*/ 2956413 w 2971446"/>
                <a:gd name="connsiteY7" fmla="*/ 2549880 h 2716212"/>
                <a:gd name="connsiteX8" fmla="*/ 2860816 w 2971446"/>
                <a:gd name="connsiteY8" fmla="*/ 2605324 h 2716212"/>
                <a:gd name="connsiteX9" fmla="*/ 1662769 w 2971446"/>
                <a:gd name="connsiteY9" fmla="*/ 2605324 h 2716212"/>
                <a:gd name="connsiteX10" fmla="*/ 1664311 w 2971446"/>
                <a:gd name="connsiteY10" fmla="*/ 2716212 h 2716212"/>
                <a:gd name="connsiteX11" fmla="*/ 1490176 w 2971446"/>
                <a:gd name="connsiteY11" fmla="*/ 2508247 h 2716212"/>
                <a:gd name="connsiteX12" fmla="*/ 1410890 w 2971446"/>
                <a:gd name="connsiteY12" fmla="*/ 2508247 h 2716212"/>
                <a:gd name="connsiteX13" fmla="*/ 1492512 w 2971446"/>
                <a:gd name="connsiteY13" fmla="*/ 2606126 h 2716212"/>
                <a:gd name="connsiteX14" fmla="*/ 110186 w 2971446"/>
                <a:gd name="connsiteY14" fmla="*/ 2606126 h 2716212"/>
                <a:gd name="connsiteX15" fmla="*/ 16182 w 2971446"/>
                <a:gd name="connsiteY15" fmla="*/ 2550610 h 2716212"/>
                <a:gd name="connsiteX16" fmla="*/ 16182 w 2971446"/>
                <a:gd name="connsiteY16" fmla="*/ 2439578 h 2716212"/>
                <a:gd name="connsiteX17" fmla="*/ 1389547 w 2971446"/>
                <a:gd name="connsiteY17" fmla="*/ 55523 h 2716212"/>
                <a:gd name="connsiteX18" fmla="*/ 1485102 w 2971446"/>
                <a:gd name="connsiteY18"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205513 w 2971446"/>
                <a:gd name="connsiteY3" fmla="*/ 1139134 h 2716212"/>
                <a:gd name="connsiteX4" fmla="*/ 2268731 w 2971446"/>
                <a:gd name="connsiteY4" fmla="*/ 1248482 h 2716212"/>
                <a:gd name="connsiteX5" fmla="*/ 2956413 w 2971446"/>
                <a:gd name="connsiteY5" fmla="*/ 2438991 h 2716212"/>
                <a:gd name="connsiteX6" fmla="*/ 2956413 w 2971446"/>
                <a:gd name="connsiteY6" fmla="*/ 2549880 h 2716212"/>
                <a:gd name="connsiteX7" fmla="*/ 2860816 w 2971446"/>
                <a:gd name="connsiteY7" fmla="*/ 2605324 h 2716212"/>
                <a:gd name="connsiteX8" fmla="*/ 1662769 w 2971446"/>
                <a:gd name="connsiteY8" fmla="*/ 2605324 h 2716212"/>
                <a:gd name="connsiteX9" fmla="*/ 1664311 w 2971446"/>
                <a:gd name="connsiteY9" fmla="*/ 2716212 h 2716212"/>
                <a:gd name="connsiteX10" fmla="*/ 1490176 w 2971446"/>
                <a:gd name="connsiteY10" fmla="*/ 2508247 h 2716212"/>
                <a:gd name="connsiteX11" fmla="*/ 1410890 w 2971446"/>
                <a:gd name="connsiteY11" fmla="*/ 2508247 h 2716212"/>
                <a:gd name="connsiteX12" fmla="*/ 1492512 w 2971446"/>
                <a:gd name="connsiteY12" fmla="*/ 2606126 h 2716212"/>
                <a:gd name="connsiteX13" fmla="*/ 110186 w 2971446"/>
                <a:gd name="connsiteY13" fmla="*/ 2606126 h 2716212"/>
                <a:gd name="connsiteX14" fmla="*/ 16182 w 2971446"/>
                <a:gd name="connsiteY14" fmla="*/ 2550610 h 2716212"/>
                <a:gd name="connsiteX15" fmla="*/ 16182 w 2971446"/>
                <a:gd name="connsiteY15" fmla="*/ 2439578 h 2716212"/>
                <a:gd name="connsiteX16" fmla="*/ 1389547 w 2971446"/>
                <a:gd name="connsiteY16" fmla="*/ 55523 h 2716212"/>
                <a:gd name="connsiteX17" fmla="*/ 1485102 w 2971446"/>
                <a:gd name="connsiteY17" fmla="*/ 0 h 2716212"/>
                <a:gd name="connsiteX0" fmla="*/ 1485102 w 2971446"/>
                <a:gd name="connsiteY0" fmla="*/ 0 h 2716212"/>
                <a:gd name="connsiteX1" fmla="*/ 1580658 w 2971446"/>
                <a:gd name="connsiteY1" fmla="*/ 55523 h 2716212"/>
                <a:gd name="connsiteX2" fmla="*/ 2205513 w 2971446"/>
                <a:gd name="connsiteY2" fmla="*/ 1139134 h 2716212"/>
                <a:gd name="connsiteX3" fmla="*/ 2268731 w 2971446"/>
                <a:gd name="connsiteY3" fmla="*/ 1248482 h 2716212"/>
                <a:gd name="connsiteX4" fmla="*/ 2956413 w 2971446"/>
                <a:gd name="connsiteY4" fmla="*/ 2438991 h 2716212"/>
                <a:gd name="connsiteX5" fmla="*/ 2956413 w 2971446"/>
                <a:gd name="connsiteY5" fmla="*/ 2549880 h 2716212"/>
                <a:gd name="connsiteX6" fmla="*/ 2860816 w 2971446"/>
                <a:gd name="connsiteY6" fmla="*/ 2605324 h 2716212"/>
                <a:gd name="connsiteX7" fmla="*/ 1662769 w 2971446"/>
                <a:gd name="connsiteY7" fmla="*/ 2605324 h 2716212"/>
                <a:gd name="connsiteX8" fmla="*/ 1664311 w 2971446"/>
                <a:gd name="connsiteY8" fmla="*/ 2716212 h 2716212"/>
                <a:gd name="connsiteX9" fmla="*/ 1490176 w 2971446"/>
                <a:gd name="connsiteY9" fmla="*/ 2508247 h 2716212"/>
                <a:gd name="connsiteX10" fmla="*/ 1410890 w 2971446"/>
                <a:gd name="connsiteY10" fmla="*/ 2508247 h 2716212"/>
                <a:gd name="connsiteX11" fmla="*/ 1492512 w 2971446"/>
                <a:gd name="connsiteY11" fmla="*/ 2606126 h 2716212"/>
                <a:gd name="connsiteX12" fmla="*/ 110186 w 2971446"/>
                <a:gd name="connsiteY12" fmla="*/ 2606126 h 2716212"/>
                <a:gd name="connsiteX13" fmla="*/ 16182 w 2971446"/>
                <a:gd name="connsiteY13" fmla="*/ 2550610 h 2716212"/>
                <a:gd name="connsiteX14" fmla="*/ 16182 w 2971446"/>
                <a:gd name="connsiteY14" fmla="*/ 2439578 h 2716212"/>
                <a:gd name="connsiteX15" fmla="*/ 1389547 w 2971446"/>
                <a:gd name="connsiteY15" fmla="*/ 55523 h 2716212"/>
                <a:gd name="connsiteX16" fmla="*/ 1485102 w 2971446"/>
                <a:gd name="connsiteY16" fmla="*/ 0 h 2716212"/>
                <a:gd name="connsiteX0" fmla="*/ 1485102 w 2971446"/>
                <a:gd name="connsiteY0" fmla="*/ 0 h 2716212"/>
                <a:gd name="connsiteX1" fmla="*/ 1580658 w 2971446"/>
                <a:gd name="connsiteY1" fmla="*/ 55523 h 2716212"/>
                <a:gd name="connsiteX2" fmla="*/ 2268731 w 2971446"/>
                <a:gd name="connsiteY2" fmla="*/ 1248482 h 2716212"/>
                <a:gd name="connsiteX3" fmla="*/ 2956413 w 2971446"/>
                <a:gd name="connsiteY3" fmla="*/ 2438991 h 2716212"/>
                <a:gd name="connsiteX4" fmla="*/ 2956413 w 2971446"/>
                <a:gd name="connsiteY4" fmla="*/ 2549880 h 2716212"/>
                <a:gd name="connsiteX5" fmla="*/ 2860816 w 2971446"/>
                <a:gd name="connsiteY5" fmla="*/ 2605324 h 2716212"/>
                <a:gd name="connsiteX6" fmla="*/ 1662769 w 2971446"/>
                <a:gd name="connsiteY6" fmla="*/ 2605324 h 2716212"/>
                <a:gd name="connsiteX7" fmla="*/ 1664311 w 2971446"/>
                <a:gd name="connsiteY7" fmla="*/ 2716212 h 2716212"/>
                <a:gd name="connsiteX8" fmla="*/ 1490176 w 2971446"/>
                <a:gd name="connsiteY8" fmla="*/ 2508247 h 2716212"/>
                <a:gd name="connsiteX9" fmla="*/ 1410890 w 2971446"/>
                <a:gd name="connsiteY9" fmla="*/ 2508247 h 2716212"/>
                <a:gd name="connsiteX10" fmla="*/ 1492512 w 2971446"/>
                <a:gd name="connsiteY10" fmla="*/ 2606126 h 2716212"/>
                <a:gd name="connsiteX11" fmla="*/ 110186 w 2971446"/>
                <a:gd name="connsiteY11" fmla="*/ 2606126 h 2716212"/>
                <a:gd name="connsiteX12" fmla="*/ 16182 w 2971446"/>
                <a:gd name="connsiteY12" fmla="*/ 2550610 h 2716212"/>
                <a:gd name="connsiteX13" fmla="*/ 16182 w 2971446"/>
                <a:gd name="connsiteY13" fmla="*/ 2439578 h 2716212"/>
                <a:gd name="connsiteX14" fmla="*/ 1389547 w 2971446"/>
                <a:gd name="connsiteY14" fmla="*/ 55523 h 2716212"/>
                <a:gd name="connsiteX15" fmla="*/ 1485102 w 2971446"/>
                <a:gd name="connsiteY15" fmla="*/ 0 h 2716212"/>
                <a:gd name="connsiteX0" fmla="*/ 1485102 w 2971446"/>
                <a:gd name="connsiteY0" fmla="*/ 0 h 2716212"/>
                <a:gd name="connsiteX1" fmla="*/ 1580658 w 2971446"/>
                <a:gd name="connsiteY1" fmla="*/ 55523 h 2716212"/>
                <a:gd name="connsiteX2" fmla="*/ 2956413 w 2971446"/>
                <a:gd name="connsiteY2" fmla="*/ 2438991 h 2716212"/>
                <a:gd name="connsiteX3" fmla="*/ 2956413 w 2971446"/>
                <a:gd name="connsiteY3" fmla="*/ 2549880 h 2716212"/>
                <a:gd name="connsiteX4" fmla="*/ 2860816 w 2971446"/>
                <a:gd name="connsiteY4" fmla="*/ 2605324 h 2716212"/>
                <a:gd name="connsiteX5" fmla="*/ 1662769 w 2971446"/>
                <a:gd name="connsiteY5" fmla="*/ 2605324 h 2716212"/>
                <a:gd name="connsiteX6" fmla="*/ 1664311 w 2971446"/>
                <a:gd name="connsiteY6" fmla="*/ 2716212 h 2716212"/>
                <a:gd name="connsiteX7" fmla="*/ 1490176 w 2971446"/>
                <a:gd name="connsiteY7" fmla="*/ 2508247 h 2716212"/>
                <a:gd name="connsiteX8" fmla="*/ 1410890 w 2971446"/>
                <a:gd name="connsiteY8" fmla="*/ 2508247 h 2716212"/>
                <a:gd name="connsiteX9" fmla="*/ 1492512 w 2971446"/>
                <a:gd name="connsiteY9" fmla="*/ 2606126 h 2716212"/>
                <a:gd name="connsiteX10" fmla="*/ 110186 w 2971446"/>
                <a:gd name="connsiteY10" fmla="*/ 2606126 h 2716212"/>
                <a:gd name="connsiteX11" fmla="*/ 16182 w 2971446"/>
                <a:gd name="connsiteY11" fmla="*/ 2550610 h 2716212"/>
                <a:gd name="connsiteX12" fmla="*/ 16182 w 2971446"/>
                <a:gd name="connsiteY12" fmla="*/ 2439578 h 2716212"/>
                <a:gd name="connsiteX13" fmla="*/ 1389547 w 2971446"/>
                <a:gd name="connsiteY13" fmla="*/ 55523 h 2716212"/>
                <a:gd name="connsiteX14" fmla="*/ 1485102 w 2971446"/>
                <a:gd name="connsiteY14" fmla="*/ 0 h 2716212"/>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662769 w 2971446"/>
                <a:gd name="connsiteY5" fmla="*/ 2605324 h 2606126"/>
                <a:gd name="connsiteX6" fmla="*/ 1490176 w 2971446"/>
                <a:gd name="connsiteY6" fmla="*/ 2508247 h 2606126"/>
                <a:gd name="connsiteX7" fmla="*/ 1410890 w 2971446"/>
                <a:gd name="connsiteY7" fmla="*/ 2508247 h 2606126"/>
                <a:gd name="connsiteX8" fmla="*/ 1492512 w 2971446"/>
                <a:gd name="connsiteY8" fmla="*/ 2606126 h 2606126"/>
                <a:gd name="connsiteX9" fmla="*/ 110186 w 2971446"/>
                <a:gd name="connsiteY9" fmla="*/ 2606126 h 2606126"/>
                <a:gd name="connsiteX10" fmla="*/ 16182 w 2971446"/>
                <a:gd name="connsiteY10" fmla="*/ 2550610 h 2606126"/>
                <a:gd name="connsiteX11" fmla="*/ 16182 w 2971446"/>
                <a:gd name="connsiteY11" fmla="*/ 2439578 h 2606126"/>
                <a:gd name="connsiteX12" fmla="*/ 1389547 w 2971446"/>
                <a:gd name="connsiteY12" fmla="*/ 55523 h 2606126"/>
                <a:gd name="connsiteX13" fmla="*/ 1485102 w 2971446"/>
                <a:gd name="connsiteY13"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0176 w 2971446"/>
                <a:gd name="connsiteY5" fmla="*/ 2508247 h 2606126"/>
                <a:gd name="connsiteX6" fmla="*/ 1410890 w 2971446"/>
                <a:gd name="connsiteY6" fmla="*/ 2508247 h 2606126"/>
                <a:gd name="connsiteX7" fmla="*/ 1492512 w 2971446"/>
                <a:gd name="connsiteY7" fmla="*/ 2606126 h 2606126"/>
                <a:gd name="connsiteX8" fmla="*/ 110186 w 2971446"/>
                <a:gd name="connsiteY8" fmla="*/ 2606126 h 2606126"/>
                <a:gd name="connsiteX9" fmla="*/ 16182 w 2971446"/>
                <a:gd name="connsiteY9" fmla="*/ 2550610 h 2606126"/>
                <a:gd name="connsiteX10" fmla="*/ 16182 w 2971446"/>
                <a:gd name="connsiteY10" fmla="*/ 2439578 h 2606126"/>
                <a:gd name="connsiteX11" fmla="*/ 1389547 w 2971446"/>
                <a:gd name="connsiteY11" fmla="*/ 55523 h 2606126"/>
                <a:gd name="connsiteX12" fmla="*/ 1485102 w 2971446"/>
                <a:gd name="connsiteY12"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10890 w 2971446"/>
                <a:gd name="connsiteY5" fmla="*/ 2508247 h 2606126"/>
                <a:gd name="connsiteX6" fmla="*/ 1492512 w 2971446"/>
                <a:gd name="connsiteY6" fmla="*/ 2606126 h 2606126"/>
                <a:gd name="connsiteX7" fmla="*/ 110186 w 2971446"/>
                <a:gd name="connsiteY7" fmla="*/ 2606126 h 2606126"/>
                <a:gd name="connsiteX8" fmla="*/ 16182 w 2971446"/>
                <a:gd name="connsiteY8" fmla="*/ 2550610 h 2606126"/>
                <a:gd name="connsiteX9" fmla="*/ 16182 w 2971446"/>
                <a:gd name="connsiteY9" fmla="*/ 2439578 h 2606126"/>
                <a:gd name="connsiteX10" fmla="*/ 1389547 w 2971446"/>
                <a:gd name="connsiteY10" fmla="*/ 55523 h 2606126"/>
                <a:gd name="connsiteX11" fmla="*/ 1485102 w 2971446"/>
                <a:gd name="connsiteY11"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2512 w 2971446"/>
                <a:gd name="connsiteY5" fmla="*/ 2606126 h 2606126"/>
                <a:gd name="connsiteX6" fmla="*/ 110186 w 2971446"/>
                <a:gd name="connsiteY6" fmla="*/ 2606126 h 2606126"/>
                <a:gd name="connsiteX7" fmla="*/ 16182 w 2971446"/>
                <a:gd name="connsiteY7" fmla="*/ 2550610 h 2606126"/>
                <a:gd name="connsiteX8" fmla="*/ 16182 w 2971446"/>
                <a:gd name="connsiteY8" fmla="*/ 2439578 h 2606126"/>
                <a:gd name="connsiteX9" fmla="*/ 1389547 w 2971446"/>
                <a:gd name="connsiteY9" fmla="*/ 55523 h 2606126"/>
                <a:gd name="connsiteX10" fmla="*/ 1485102 w 2971446"/>
                <a:gd name="connsiteY10"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10186 w 2971446"/>
                <a:gd name="connsiteY5" fmla="*/ 2606126 h 2606126"/>
                <a:gd name="connsiteX6" fmla="*/ 16182 w 2971446"/>
                <a:gd name="connsiteY6" fmla="*/ 2550610 h 2606126"/>
                <a:gd name="connsiteX7" fmla="*/ 16182 w 2971446"/>
                <a:gd name="connsiteY7" fmla="*/ 2439578 h 2606126"/>
                <a:gd name="connsiteX8" fmla="*/ 1389547 w 2971446"/>
                <a:gd name="connsiteY8" fmla="*/ 55523 h 2606126"/>
                <a:gd name="connsiteX9" fmla="*/ 1485102 w 2971446"/>
                <a:gd name="connsiteY9" fmla="*/ 0 h 260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446" h="2606126">
                  <a:moveTo>
                    <a:pt x="1485102" y="0"/>
                  </a:moveTo>
                  <a:cubicBezTo>
                    <a:pt x="1525174" y="0"/>
                    <a:pt x="1560622" y="20050"/>
                    <a:pt x="1580658" y="55523"/>
                  </a:cubicBezTo>
                  <a:lnTo>
                    <a:pt x="2956413" y="2438991"/>
                  </a:lnTo>
                  <a:cubicBezTo>
                    <a:pt x="2976457" y="2474414"/>
                    <a:pt x="2976457" y="2514457"/>
                    <a:pt x="2956413" y="2549880"/>
                  </a:cubicBezTo>
                  <a:cubicBezTo>
                    <a:pt x="2936368" y="2585302"/>
                    <a:pt x="2900905" y="2605324"/>
                    <a:pt x="2860816" y="2605324"/>
                  </a:cubicBezTo>
                  <a:lnTo>
                    <a:pt x="110186" y="2606126"/>
                  </a:lnTo>
                  <a:cubicBezTo>
                    <a:pt x="70119" y="2606126"/>
                    <a:pt x="34674" y="2586079"/>
                    <a:pt x="16182" y="2550610"/>
                  </a:cubicBezTo>
                  <a:cubicBezTo>
                    <a:pt x="-5393" y="2515141"/>
                    <a:pt x="-5393" y="2475046"/>
                    <a:pt x="16182" y="2439578"/>
                  </a:cubicBezTo>
                  <a:lnTo>
                    <a:pt x="1389547" y="55523"/>
                  </a:lnTo>
                  <a:cubicBezTo>
                    <a:pt x="1409582" y="20050"/>
                    <a:pt x="1443489" y="0"/>
                    <a:pt x="1485102" y="0"/>
                  </a:cubicBezTo>
                  <a:close/>
                </a:path>
              </a:pathLst>
            </a:custGeom>
            <a:solidFill>
              <a:schemeClr val="accent2"/>
            </a:solidFill>
            <a:ln>
              <a:noFill/>
            </a:ln>
            <a:effectLst>
              <a:innerShdw dist="50800" dir="1800000">
                <a:schemeClr val="tx1">
                  <a:alpha val="20000"/>
                </a:scheme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77" name="Freeform: Shape 4">
              <a:extLst>
                <a:ext uri="{FF2B5EF4-FFF2-40B4-BE49-F238E27FC236}">
                  <a16:creationId xmlns:a16="http://schemas.microsoft.com/office/drawing/2014/main" id="{4456E35A-92DB-4A98-9C5C-CF01D1E00DBB}"/>
                </a:ext>
              </a:extLst>
            </p:cNvPr>
            <p:cNvSpPr>
              <a:spLocks/>
            </p:cNvSpPr>
            <p:nvPr/>
          </p:nvSpPr>
          <p:spPr bwMode="auto">
            <a:xfrm>
              <a:off x="6736195" y="4006606"/>
              <a:ext cx="1729765" cy="1517102"/>
            </a:xfrm>
            <a:custGeom>
              <a:avLst/>
              <a:gdLst>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503155 w 2971446"/>
                <a:gd name="connsiteY20" fmla="*/ 1369348 h 2716212"/>
                <a:gd name="connsiteX21" fmla="*/ 754643 w 2971446"/>
                <a:gd name="connsiteY21" fmla="*/ 1338946 h 2716212"/>
                <a:gd name="connsiteX22" fmla="*/ 794779 w 2971446"/>
                <a:gd name="connsiteY22" fmla="*/ 1272544 h 2716212"/>
                <a:gd name="connsiteX23" fmla="*/ 679044 w 2971446"/>
                <a:gd name="connsiteY23" fmla="*/ 1286275 h 2716212"/>
                <a:gd name="connsiteX24" fmla="*/ 702162 w 2971446"/>
                <a:gd name="connsiteY24" fmla="*/ 1247718 h 2716212"/>
                <a:gd name="connsiteX25" fmla="*/ 1389547 w 2971446"/>
                <a:gd name="connsiteY25" fmla="*/ 55523 h 2716212"/>
                <a:gd name="connsiteX26" fmla="*/ 1485102 w 2971446"/>
                <a:gd name="connsiteY26"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754643 w 2971446"/>
                <a:gd name="connsiteY20" fmla="*/ 1338946 h 2716212"/>
                <a:gd name="connsiteX21" fmla="*/ 794779 w 2971446"/>
                <a:gd name="connsiteY21" fmla="*/ 1272544 h 2716212"/>
                <a:gd name="connsiteX22" fmla="*/ 679044 w 2971446"/>
                <a:gd name="connsiteY22" fmla="*/ 1286275 h 2716212"/>
                <a:gd name="connsiteX23" fmla="*/ 702162 w 2971446"/>
                <a:gd name="connsiteY23" fmla="*/ 1247718 h 2716212"/>
                <a:gd name="connsiteX24" fmla="*/ 1389547 w 2971446"/>
                <a:gd name="connsiteY24" fmla="*/ 55523 h 2716212"/>
                <a:gd name="connsiteX25" fmla="*/ 1485102 w 2971446"/>
                <a:gd name="connsiteY25"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54643 w 2971446"/>
                <a:gd name="connsiteY19" fmla="*/ 1338946 h 2716212"/>
                <a:gd name="connsiteX20" fmla="*/ 794779 w 2971446"/>
                <a:gd name="connsiteY20" fmla="*/ 1272544 h 2716212"/>
                <a:gd name="connsiteX21" fmla="*/ 679044 w 2971446"/>
                <a:gd name="connsiteY21" fmla="*/ 1286275 h 2716212"/>
                <a:gd name="connsiteX22" fmla="*/ 702162 w 2971446"/>
                <a:gd name="connsiteY22" fmla="*/ 1247718 h 2716212"/>
                <a:gd name="connsiteX23" fmla="*/ 1389547 w 2971446"/>
                <a:gd name="connsiteY23" fmla="*/ 55523 h 2716212"/>
                <a:gd name="connsiteX24" fmla="*/ 1485102 w 2971446"/>
                <a:gd name="connsiteY24"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94779 w 2971446"/>
                <a:gd name="connsiteY19" fmla="*/ 1272544 h 2716212"/>
                <a:gd name="connsiteX20" fmla="*/ 679044 w 2971446"/>
                <a:gd name="connsiteY20" fmla="*/ 1286275 h 2716212"/>
                <a:gd name="connsiteX21" fmla="*/ 702162 w 2971446"/>
                <a:gd name="connsiteY21" fmla="*/ 1247718 h 2716212"/>
                <a:gd name="connsiteX22" fmla="*/ 1389547 w 2971446"/>
                <a:gd name="connsiteY22" fmla="*/ 55523 h 2716212"/>
                <a:gd name="connsiteX23" fmla="*/ 1485102 w 2971446"/>
                <a:gd name="connsiteY23"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679044 w 2971446"/>
                <a:gd name="connsiteY19" fmla="*/ 1286275 h 2716212"/>
                <a:gd name="connsiteX20" fmla="*/ 702162 w 2971446"/>
                <a:gd name="connsiteY20" fmla="*/ 1247718 h 2716212"/>
                <a:gd name="connsiteX21" fmla="*/ 1389547 w 2971446"/>
                <a:gd name="connsiteY21" fmla="*/ 55523 h 2716212"/>
                <a:gd name="connsiteX22" fmla="*/ 1485102 w 2971446"/>
                <a:gd name="connsiteY22"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02162 w 2971446"/>
                <a:gd name="connsiteY19" fmla="*/ 1247718 h 2716212"/>
                <a:gd name="connsiteX20" fmla="*/ 1389547 w 2971446"/>
                <a:gd name="connsiteY20" fmla="*/ 55523 h 2716212"/>
                <a:gd name="connsiteX21" fmla="*/ 1485102 w 2971446"/>
                <a:gd name="connsiteY21"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1389547 w 2971446"/>
                <a:gd name="connsiteY19" fmla="*/ 55523 h 2716212"/>
                <a:gd name="connsiteX20" fmla="*/ 1485102 w 2971446"/>
                <a:gd name="connsiteY20"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205513 w 2971446"/>
                <a:gd name="connsiteY5" fmla="*/ 1139134 h 2716212"/>
                <a:gd name="connsiteX6" fmla="*/ 2268731 w 2971446"/>
                <a:gd name="connsiteY6" fmla="*/ 1248482 h 2716212"/>
                <a:gd name="connsiteX7" fmla="*/ 2956413 w 2971446"/>
                <a:gd name="connsiteY7" fmla="*/ 2438991 h 2716212"/>
                <a:gd name="connsiteX8" fmla="*/ 2956413 w 2971446"/>
                <a:gd name="connsiteY8" fmla="*/ 2549880 h 2716212"/>
                <a:gd name="connsiteX9" fmla="*/ 2860816 w 2971446"/>
                <a:gd name="connsiteY9" fmla="*/ 2605324 h 2716212"/>
                <a:gd name="connsiteX10" fmla="*/ 1662769 w 2971446"/>
                <a:gd name="connsiteY10" fmla="*/ 2605324 h 2716212"/>
                <a:gd name="connsiteX11" fmla="*/ 1664311 w 2971446"/>
                <a:gd name="connsiteY11" fmla="*/ 2716212 h 2716212"/>
                <a:gd name="connsiteX12" fmla="*/ 1490176 w 2971446"/>
                <a:gd name="connsiteY12" fmla="*/ 2508247 h 2716212"/>
                <a:gd name="connsiteX13" fmla="*/ 1410890 w 2971446"/>
                <a:gd name="connsiteY13" fmla="*/ 2508247 h 2716212"/>
                <a:gd name="connsiteX14" fmla="*/ 1492512 w 2971446"/>
                <a:gd name="connsiteY14" fmla="*/ 2606126 h 2716212"/>
                <a:gd name="connsiteX15" fmla="*/ 110186 w 2971446"/>
                <a:gd name="connsiteY15" fmla="*/ 2606126 h 2716212"/>
                <a:gd name="connsiteX16" fmla="*/ 16182 w 2971446"/>
                <a:gd name="connsiteY16" fmla="*/ 2550610 h 2716212"/>
                <a:gd name="connsiteX17" fmla="*/ 16182 w 2971446"/>
                <a:gd name="connsiteY17" fmla="*/ 2439578 h 2716212"/>
                <a:gd name="connsiteX18" fmla="*/ 1389547 w 2971446"/>
                <a:gd name="connsiteY18" fmla="*/ 55523 h 2716212"/>
                <a:gd name="connsiteX19" fmla="*/ 1485102 w 2971446"/>
                <a:gd name="connsiteY19"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205513 w 2971446"/>
                <a:gd name="connsiteY4" fmla="*/ 1139134 h 2716212"/>
                <a:gd name="connsiteX5" fmla="*/ 2268731 w 2971446"/>
                <a:gd name="connsiteY5" fmla="*/ 1248482 h 2716212"/>
                <a:gd name="connsiteX6" fmla="*/ 2956413 w 2971446"/>
                <a:gd name="connsiteY6" fmla="*/ 2438991 h 2716212"/>
                <a:gd name="connsiteX7" fmla="*/ 2956413 w 2971446"/>
                <a:gd name="connsiteY7" fmla="*/ 2549880 h 2716212"/>
                <a:gd name="connsiteX8" fmla="*/ 2860816 w 2971446"/>
                <a:gd name="connsiteY8" fmla="*/ 2605324 h 2716212"/>
                <a:gd name="connsiteX9" fmla="*/ 1662769 w 2971446"/>
                <a:gd name="connsiteY9" fmla="*/ 2605324 h 2716212"/>
                <a:gd name="connsiteX10" fmla="*/ 1664311 w 2971446"/>
                <a:gd name="connsiteY10" fmla="*/ 2716212 h 2716212"/>
                <a:gd name="connsiteX11" fmla="*/ 1490176 w 2971446"/>
                <a:gd name="connsiteY11" fmla="*/ 2508247 h 2716212"/>
                <a:gd name="connsiteX12" fmla="*/ 1410890 w 2971446"/>
                <a:gd name="connsiteY12" fmla="*/ 2508247 h 2716212"/>
                <a:gd name="connsiteX13" fmla="*/ 1492512 w 2971446"/>
                <a:gd name="connsiteY13" fmla="*/ 2606126 h 2716212"/>
                <a:gd name="connsiteX14" fmla="*/ 110186 w 2971446"/>
                <a:gd name="connsiteY14" fmla="*/ 2606126 h 2716212"/>
                <a:gd name="connsiteX15" fmla="*/ 16182 w 2971446"/>
                <a:gd name="connsiteY15" fmla="*/ 2550610 h 2716212"/>
                <a:gd name="connsiteX16" fmla="*/ 16182 w 2971446"/>
                <a:gd name="connsiteY16" fmla="*/ 2439578 h 2716212"/>
                <a:gd name="connsiteX17" fmla="*/ 1389547 w 2971446"/>
                <a:gd name="connsiteY17" fmla="*/ 55523 h 2716212"/>
                <a:gd name="connsiteX18" fmla="*/ 1485102 w 2971446"/>
                <a:gd name="connsiteY18"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205513 w 2971446"/>
                <a:gd name="connsiteY3" fmla="*/ 1139134 h 2716212"/>
                <a:gd name="connsiteX4" fmla="*/ 2268731 w 2971446"/>
                <a:gd name="connsiteY4" fmla="*/ 1248482 h 2716212"/>
                <a:gd name="connsiteX5" fmla="*/ 2956413 w 2971446"/>
                <a:gd name="connsiteY5" fmla="*/ 2438991 h 2716212"/>
                <a:gd name="connsiteX6" fmla="*/ 2956413 w 2971446"/>
                <a:gd name="connsiteY6" fmla="*/ 2549880 h 2716212"/>
                <a:gd name="connsiteX7" fmla="*/ 2860816 w 2971446"/>
                <a:gd name="connsiteY7" fmla="*/ 2605324 h 2716212"/>
                <a:gd name="connsiteX8" fmla="*/ 1662769 w 2971446"/>
                <a:gd name="connsiteY8" fmla="*/ 2605324 h 2716212"/>
                <a:gd name="connsiteX9" fmla="*/ 1664311 w 2971446"/>
                <a:gd name="connsiteY9" fmla="*/ 2716212 h 2716212"/>
                <a:gd name="connsiteX10" fmla="*/ 1490176 w 2971446"/>
                <a:gd name="connsiteY10" fmla="*/ 2508247 h 2716212"/>
                <a:gd name="connsiteX11" fmla="*/ 1410890 w 2971446"/>
                <a:gd name="connsiteY11" fmla="*/ 2508247 h 2716212"/>
                <a:gd name="connsiteX12" fmla="*/ 1492512 w 2971446"/>
                <a:gd name="connsiteY12" fmla="*/ 2606126 h 2716212"/>
                <a:gd name="connsiteX13" fmla="*/ 110186 w 2971446"/>
                <a:gd name="connsiteY13" fmla="*/ 2606126 h 2716212"/>
                <a:gd name="connsiteX14" fmla="*/ 16182 w 2971446"/>
                <a:gd name="connsiteY14" fmla="*/ 2550610 h 2716212"/>
                <a:gd name="connsiteX15" fmla="*/ 16182 w 2971446"/>
                <a:gd name="connsiteY15" fmla="*/ 2439578 h 2716212"/>
                <a:gd name="connsiteX16" fmla="*/ 1389547 w 2971446"/>
                <a:gd name="connsiteY16" fmla="*/ 55523 h 2716212"/>
                <a:gd name="connsiteX17" fmla="*/ 1485102 w 2971446"/>
                <a:gd name="connsiteY17" fmla="*/ 0 h 2716212"/>
                <a:gd name="connsiteX0" fmla="*/ 1485102 w 2971446"/>
                <a:gd name="connsiteY0" fmla="*/ 0 h 2716212"/>
                <a:gd name="connsiteX1" fmla="*/ 1580658 w 2971446"/>
                <a:gd name="connsiteY1" fmla="*/ 55523 h 2716212"/>
                <a:gd name="connsiteX2" fmla="*/ 2205513 w 2971446"/>
                <a:gd name="connsiteY2" fmla="*/ 1139134 h 2716212"/>
                <a:gd name="connsiteX3" fmla="*/ 2268731 w 2971446"/>
                <a:gd name="connsiteY3" fmla="*/ 1248482 h 2716212"/>
                <a:gd name="connsiteX4" fmla="*/ 2956413 w 2971446"/>
                <a:gd name="connsiteY4" fmla="*/ 2438991 h 2716212"/>
                <a:gd name="connsiteX5" fmla="*/ 2956413 w 2971446"/>
                <a:gd name="connsiteY5" fmla="*/ 2549880 h 2716212"/>
                <a:gd name="connsiteX6" fmla="*/ 2860816 w 2971446"/>
                <a:gd name="connsiteY6" fmla="*/ 2605324 h 2716212"/>
                <a:gd name="connsiteX7" fmla="*/ 1662769 w 2971446"/>
                <a:gd name="connsiteY7" fmla="*/ 2605324 h 2716212"/>
                <a:gd name="connsiteX8" fmla="*/ 1664311 w 2971446"/>
                <a:gd name="connsiteY8" fmla="*/ 2716212 h 2716212"/>
                <a:gd name="connsiteX9" fmla="*/ 1490176 w 2971446"/>
                <a:gd name="connsiteY9" fmla="*/ 2508247 h 2716212"/>
                <a:gd name="connsiteX10" fmla="*/ 1410890 w 2971446"/>
                <a:gd name="connsiteY10" fmla="*/ 2508247 h 2716212"/>
                <a:gd name="connsiteX11" fmla="*/ 1492512 w 2971446"/>
                <a:gd name="connsiteY11" fmla="*/ 2606126 h 2716212"/>
                <a:gd name="connsiteX12" fmla="*/ 110186 w 2971446"/>
                <a:gd name="connsiteY12" fmla="*/ 2606126 h 2716212"/>
                <a:gd name="connsiteX13" fmla="*/ 16182 w 2971446"/>
                <a:gd name="connsiteY13" fmla="*/ 2550610 h 2716212"/>
                <a:gd name="connsiteX14" fmla="*/ 16182 w 2971446"/>
                <a:gd name="connsiteY14" fmla="*/ 2439578 h 2716212"/>
                <a:gd name="connsiteX15" fmla="*/ 1389547 w 2971446"/>
                <a:gd name="connsiteY15" fmla="*/ 55523 h 2716212"/>
                <a:gd name="connsiteX16" fmla="*/ 1485102 w 2971446"/>
                <a:gd name="connsiteY16" fmla="*/ 0 h 2716212"/>
                <a:gd name="connsiteX0" fmla="*/ 1485102 w 2971446"/>
                <a:gd name="connsiteY0" fmla="*/ 0 h 2716212"/>
                <a:gd name="connsiteX1" fmla="*/ 1580658 w 2971446"/>
                <a:gd name="connsiteY1" fmla="*/ 55523 h 2716212"/>
                <a:gd name="connsiteX2" fmla="*/ 2268731 w 2971446"/>
                <a:gd name="connsiteY2" fmla="*/ 1248482 h 2716212"/>
                <a:gd name="connsiteX3" fmla="*/ 2956413 w 2971446"/>
                <a:gd name="connsiteY3" fmla="*/ 2438991 h 2716212"/>
                <a:gd name="connsiteX4" fmla="*/ 2956413 w 2971446"/>
                <a:gd name="connsiteY4" fmla="*/ 2549880 h 2716212"/>
                <a:gd name="connsiteX5" fmla="*/ 2860816 w 2971446"/>
                <a:gd name="connsiteY5" fmla="*/ 2605324 h 2716212"/>
                <a:gd name="connsiteX6" fmla="*/ 1662769 w 2971446"/>
                <a:gd name="connsiteY6" fmla="*/ 2605324 h 2716212"/>
                <a:gd name="connsiteX7" fmla="*/ 1664311 w 2971446"/>
                <a:gd name="connsiteY7" fmla="*/ 2716212 h 2716212"/>
                <a:gd name="connsiteX8" fmla="*/ 1490176 w 2971446"/>
                <a:gd name="connsiteY8" fmla="*/ 2508247 h 2716212"/>
                <a:gd name="connsiteX9" fmla="*/ 1410890 w 2971446"/>
                <a:gd name="connsiteY9" fmla="*/ 2508247 h 2716212"/>
                <a:gd name="connsiteX10" fmla="*/ 1492512 w 2971446"/>
                <a:gd name="connsiteY10" fmla="*/ 2606126 h 2716212"/>
                <a:gd name="connsiteX11" fmla="*/ 110186 w 2971446"/>
                <a:gd name="connsiteY11" fmla="*/ 2606126 h 2716212"/>
                <a:gd name="connsiteX12" fmla="*/ 16182 w 2971446"/>
                <a:gd name="connsiteY12" fmla="*/ 2550610 h 2716212"/>
                <a:gd name="connsiteX13" fmla="*/ 16182 w 2971446"/>
                <a:gd name="connsiteY13" fmla="*/ 2439578 h 2716212"/>
                <a:gd name="connsiteX14" fmla="*/ 1389547 w 2971446"/>
                <a:gd name="connsiteY14" fmla="*/ 55523 h 2716212"/>
                <a:gd name="connsiteX15" fmla="*/ 1485102 w 2971446"/>
                <a:gd name="connsiteY15" fmla="*/ 0 h 2716212"/>
                <a:gd name="connsiteX0" fmla="*/ 1485102 w 2971446"/>
                <a:gd name="connsiteY0" fmla="*/ 0 h 2716212"/>
                <a:gd name="connsiteX1" fmla="*/ 1580658 w 2971446"/>
                <a:gd name="connsiteY1" fmla="*/ 55523 h 2716212"/>
                <a:gd name="connsiteX2" fmla="*/ 2956413 w 2971446"/>
                <a:gd name="connsiteY2" fmla="*/ 2438991 h 2716212"/>
                <a:gd name="connsiteX3" fmla="*/ 2956413 w 2971446"/>
                <a:gd name="connsiteY3" fmla="*/ 2549880 h 2716212"/>
                <a:gd name="connsiteX4" fmla="*/ 2860816 w 2971446"/>
                <a:gd name="connsiteY4" fmla="*/ 2605324 h 2716212"/>
                <a:gd name="connsiteX5" fmla="*/ 1662769 w 2971446"/>
                <a:gd name="connsiteY5" fmla="*/ 2605324 h 2716212"/>
                <a:gd name="connsiteX6" fmla="*/ 1664311 w 2971446"/>
                <a:gd name="connsiteY6" fmla="*/ 2716212 h 2716212"/>
                <a:gd name="connsiteX7" fmla="*/ 1490176 w 2971446"/>
                <a:gd name="connsiteY7" fmla="*/ 2508247 h 2716212"/>
                <a:gd name="connsiteX8" fmla="*/ 1410890 w 2971446"/>
                <a:gd name="connsiteY8" fmla="*/ 2508247 h 2716212"/>
                <a:gd name="connsiteX9" fmla="*/ 1492512 w 2971446"/>
                <a:gd name="connsiteY9" fmla="*/ 2606126 h 2716212"/>
                <a:gd name="connsiteX10" fmla="*/ 110186 w 2971446"/>
                <a:gd name="connsiteY10" fmla="*/ 2606126 h 2716212"/>
                <a:gd name="connsiteX11" fmla="*/ 16182 w 2971446"/>
                <a:gd name="connsiteY11" fmla="*/ 2550610 h 2716212"/>
                <a:gd name="connsiteX12" fmla="*/ 16182 w 2971446"/>
                <a:gd name="connsiteY12" fmla="*/ 2439578 h 2716212"/>
                <a:gd name="connsiteX13" fmla="*/ 1389547 w 2971446"/>
                <a:gd name="connsiteY13" fmla="*/ 55523 h 2716212"/>
                <a:gd name="connsiteX14" fmla="*/ 1485102 w 2971446"/>
                <a:gd name="connsiteY14" fmla="*/ 0 h 2716212"/>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662769 w 2971446"/>
                <a:gd name="connsiteY5" fmla="*/ 2605324 h 2606126"/>
                <a:gd name="connsiteX6" fmla="*/ 1490176 w 2971446"/>
                <a:gd name="connsiteY6" fmla="*/ 2508247 h 2606126"/>
                <a:gd name="connsiteX7" fmla="*/ 1410890 w 2971446"/>
                <a:gd name="connsiteY7" fmla="*/ 2508247 h 2606126"/>
                <a:gd name="connsiteX8" fmla="*/ 1492512 w 2971446"/>
                <a:gd name="connsiteY8" fmla="*/ 2606126 h 2606126"/>
                <a:gd name="connsiteX9" fmla="*/ 110186 w 2971446"/>
                <a:gd name="connsiteY9" fmla="*/ 2606126 h 2606126"/>
                <a:gd name="connsiteX10" fmla="*/ 16182 w 2971446"/>
                <a:gd name="connsiteY10" fmla="*/ 2550610 h 2606126"/>
                <a:gd name="connsiteX11" fmla="*/ 16182 w 2971446"/>
                <a:gd name="connsiteY11" fmla="*/ 2439578 h 2606126"/>
                <a:gd name="connsiteX12" fmla="*/ 1389547 w 2971446"/>
                <a:gd name="connsiteY12" fmla="*/ 55523 h 2606126"/>
                <a:gd name="connsiteX13" fmla="*/ 1485102 w 2971446"/>
                <a:gd name="connsiteY13"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0176 w 2971446"/>
                <a:gd name="connsiteY5" fmla="*/ 2508247 h 2606126"/>
                <a:gd name="connsiteX6" fmla="*/ 1410890 w 2971446"/>
                <a:gd name="connsiteY6" fmla="*/ 2508247 h 2606126"/>
                <a:gd name="connsiteX7" fmla="*/ 1492512 w 2971446"/>
                <a:gd name="connsiteY7" fmla="*/ 2606126 h 2606126"/>
                <a:gd name="connsiteX8" fmla="*/ 110186 w 2971446"/>
                <a:gd name="connsiteY8" fmla="*/ 2606126 h 2606126"/>
                <a:gd name="connsiteX9" fmla="*/ 16182 w 2971446"/>
                <a:gd name="connsiteY9" fmla="*/ 2550610 h 2606126"/>
                <a:gd name="connsiteX10" fmla="*/ 16182 w 2971446"/>
                <a:gd name="connsiteY10" fmla="*/ 2439578 h 2606126"/>
                <a:gd name="connsiteX11" fmla="*/ 1389547 w 2971446"/>
                <a:gd name="connsiteY11" fmla="*/ 55523 h 2606126"/>
                <a:gd name="connsiteX12" fmla="*/ 1485102 w 2971446"/>
                <a:gd name="connsiteY12"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10890 w 2971446"/>
                <a:gd name="connsiteY5" fmla="*/ 2508247 h 2606126"/>
                <a:gd name="connsiteX6" fmla="*/ 1492512 w 2971446"/>
                <a:gd name="connsiteY6" fmla="*/ 2606126 h 2606126"/>
                <a:gd name="connsiteX7" fmla="*/ 110186 w 2971446"/>
                <a:gd name="connsiteY7" fmla="*/ 2606126 h 2606126"/>
                <a:gd name="connsiteX8" fmla="*/ 16182 w 2971446"/>
                <a:gd name="connsiteY8" fmla="*/ 2550610 h 2606126"/>
                <a:gd name="connsiteX9" fmla="*/ 16182 w 2971446"/>
                <a:gd name="connsiteY9" fmla="*/ 2439578 h 2606126"/>
                <a:gd name="connsiteX10" fmla="*/ 1389547 w 2971446"/>
                <a:gd name="connsiteY10" fmla="*/ 55523 h 2606126"/>
                <a:gd name="connsiteX11" fmla="*/ 1485102 w 2971446"/>
                <a:gd name="connsiteY11"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2512 w 2971446"/>
                <a:gd name="connsiteY5" fmla="*/ 2606126 h 2606126"/>
                <a:gd name="connsiteX6" fmla="*/ 110186 w 2971446"/>
                <a:gd name="connsiteY6" fmla="*/ 2606126 h 2606126"/>
                <a:gd name="connsiteX7" fmla="*/ 16182 w 2971446"/>
                <a:gd name="connsiteY7" fmla="*/ 2550610 h 2606126"/>
                <a:gd name="connsiteX8" fmla="*/ 16182 w 2971446"/>
                <a:gd name="connsiteY8" fmla="*/ 2439578 h 2606126"/>
                <a:gd name="connsiteX9" fmla="*/ 1389547 w 2971446"/>
                <a:gd name="connsiteY9" fmla="*/ 55523 h 2606126"/>
                <a:gd name="connsiteX10" fmla="*/ 1485102 w 2971446"/>
                <a:gd name="connsiteY10"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10186 w 2971446"/>
                <a:gd name="connsiteY5" fmla="*/ 2606126 h 2606126"/>
                <a:gd name="connsiteX6" fmla="*/ 16182 w 2971446"/>
                <a:gd name="connsiteY6" fmla="*/ 2550610 h 2606126"/>
                <a:gd name="connsiteX7" fmla="*/ 16182 w 2971446"/>
                <a:gd name="connsiteY7" fmla="*/ 2439578 h 2606126"/>
                <a:gd name="connsiteX8" fmla="*/ 1389547 w 2971446"/>
                <a:gd name="connsiteY8" fmla="*/ 55523 h 2606126"/>
                <a:gd name="connsiteX9" fmla="*/ 1485102 w 2971446"/>
                <a:gd name="connsiteY9" fmla="*/ 0 h 260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446" h="2606126">
                  <a:moveTo>
                    <a:pt x="1485102" y="0"/>
                  </a:moveTo>
                  <a:cubicBezTo>
                    <a:pt x="1525174" y="0"/>
                    <a:pt x="1560622" y="20050"/>
                    <a:pt x="1580658" y="55523"/>
                  </a:cubicBezTo>
                  <a:lnTo>
                    <a:pt x="2956413" y="2438991"/>
                  </a:lnTo>
                  <a:cubicBezTo>
                    <a:pt x="2976457" y="2474414"/>
                    <a:pt x="2976457" y="2514457"/>
                    <a:pt x="2956413" y="2549880"/>
                  </a:cubicBezTo>
                  <a:cubicBezTo>
                    <a:pt x="2936368" y="2585302"/>
                    <a:pt x="2900905" y="2605324"/>
                    <a:pt x="2860816" y="2605324"/>
                  </a:cubicBezTo>
                  <a:lnTo>
                    <a:pt x="110186" y="2606126"/>
                  </a:lnTo>
                  <a:cubicBezTo>
                    <a:pt x="70119" y="2606126"/>
                    <a:pt x="34674" y="2586079"/>
                    <a:pt x="16182" y="2550610"/>
                  </a:cubicBezTo>
                  <a:cubicBezTo>
                    <a:pt x="-5393" y="2515141"/>
                    <a:pt x="-5393" y="2475046"/>
                    <a:pt x="16182" y="2439578"/>
                  </a:cubicBezTo>
                  <a:lnTo>
                    <a:pt x="1389547" y="55523"/>
                  </a:lnTo>
                  <a:cubicBezTo>
                    <a:pt x="1409582" y="20050"/>
                    <a:pt x="1443489" y="0"/>
                    <a:pt x="1485102" y="0"/>
                  </a:cubicBezTo>
                  <a:close/>
                </a:path>
              </a:pathLst>
            </a:custGeom>
            <a:solidFill>
              <a:schemeClr val="accent4"/>
            </a:solidFill>
            <a:ln>
              <a:noFill/>
            </a:ln>
            <a:effectLst>
              <a:innerShdw dist="50800" dir="1800000">
                <a:schemeClr val="tx1">
                  <a:alpha val="20000"/>
                </a:schemeClr>
              </a:innerShdw>
            </a:effectLst>
          </p:spPr>
          <p:txBody>
            <a:bodyPr vert="horz" wrap="square" lIns="91440" tIns="45720" rIns="91440" bIns="45720" numCol="1" anchor="t" anchorCtr="0" compatLnSpc="1">
              <a:prstTxWarp prst="textNoShape">
                <a:avLst/>
              </a:prstTxWarp>
              <a:noAutofit/>
            </a:bodyPr>
            <a:lstStyle/>
            <a:p>
              <a:endParaRPr lang="en-US"/>
            </a:p>
          </p:txBody>
        </p:sp>
        <p:sp>
          <p:nvSpPr>
            <p:cNvPr id="78" name="Freeform: Shape 6">
              <a:extLst>
                <a:ext uri="{FF2B5EF4-FFF2-40B4-BE49-F238E27FC236}">
                  <a16:creationId xmlns:a16="http://schemas.microsoft.com/office/drawing/2014/main" id="{F97ED923-B888-40B3-BB39-AB98597F0A90}"/>
                </a:ext>
              </a:extLst>
            </p:cNvPr>
            <p:cNvSpPr>
              <a:spLocks/>
            </p:cNvSpPr>
            <p:nvPr/>
          </p:nvSpPr>
          <p:spPr bwMode="auto">
            <a:xfrm rot="10800000">
              <a:off x="4500982" y="3157620"/>
              <a:ext cx="3190036" cy="2797843"/>
            </a:xfrm>
            <a:custGeom>
              <a:avLst/>
              <a:gdLst>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503155 w 2971446"/>
                <a:gd name="connsiteY20" fmla="*/ 1369348 h 2716212"/>
                <a:gd name="connsiteX21" fmla="*/ 754643 w 2971446"/>
                <a:gd name="connsiteY21" fmla="*/ 1338946 h 2716212"/>
                <a:gd name="connsiteX22" fmla="*/ 794779 w 2971446"/>
                <a:gd name="connsiteY22" fmla="*/ 1272544 h 2716212"/>
                <a:gd name="connsiteX23" fmla="*/ 679044 w 2971446"/>
                <a:gd name="connsiteY23" fmla="*/ 1286275 h 2716212"/>
                <a:gd name="connsiteX24" fmla="*/ 702162 w 2971446"/>
                <a:gd name="connsiteY24" fmla="*/ 1247718 h 2716212"/>
                <a:gd name="connsiteX25" fmla="*/ 1389547 w 2971446"/>
                <a:gd name="connsiteY25" fmla="*/ 55523 h 2716212"/>
                <a:gd name="connsiteX26" fmla="*/ 1485102 w 2971446"/>
                <a:gd name="connsiteY26"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598701 w 2971446"/>
                <a:gd name="connsiteY19" fmla="*/ 1429491 h 2716212"/>
                <a:gd name="connsiteX20" fmla="*/ 754643 w 2971446"/>
                <a:gd name="connsiteY20" fmla="*/ 1338946 h 2716212"/>
                <a:gd name="connsiteX21" fmla="*/ 794779 w 2971446"/>
                <a:gd name="connsiteY21" fmla="*/ 1272544 h 2716212"/>
                <a:gd name="connsiteX22" fmla="*/ 679044 w 2971446"/>
                <a:gd name="connsiteY22" fmla="*/ 1286275 h 2716212"/>
                <a:gd name="connsiteX23" fmla="*/ 702162 w 2971446"/>
                <a:gd name="connsiteY23" fmla="*/ 1247718 h 2716212"/>
                <a:gd name="connsiteX24" fmla="*/ 1389547 w 2971446"/>
                <a:gd name="connsiteY24" fmla="*/ 55523 h 2716212"/>
                <a:gd name="connsiteX25" fmla="*/ 1485102 w 2971446"/>
                <a:gd name="connsiteY25"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54643 w 2971446"/>
                <a:gd name="connsiteY19" fmla="*/ 1338946 h 2716212"/>
                <a:gd name="connsiteX20" fmla="*/ 794779 w 2971446"/>
                <a:gd name="connsiteY20" fmla="*/ 1272544 h 2716212"/>
                <a:gd name="connsiteX21" fmla="*/ 679044 w 2971446"/>
                <a:gd name="connsiteY21" fmla="*/ 1286275 h 2716212"/>
                <a:gd name="connsiteX22" fmla="*/ 702162 w 2971446"/>
                <a:gd name="connsiteY22" fmla="*/ 1247718 h 2716212"/>
                <a:gd name="connsiteX23" fmla="*/ 1389547 w 2971446"/>
                <a:gd name="connsiteY23" fmla="*/ 55523 h 2716212"/>
                <a:gd name="connsiteX24" fmla="*/ 1485102 w 2971446"/>
                <a:gd name="connsiteY24"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94779 w 2971446"/>
                <a:gd name="connsiteY19" fmla="*/ 1272544 h 2716212"/>
                <a:gd name="connsiteX20" fmla="*/ 679044 w 2971446"/>
                <a:gd name="connsiteY20" fmla="*/ 1286275 h 2716212"/>
                <a:gd name="connsiteX21" fmla="*/ 702162 w 2971446"/>
                <a:gd name="connsiteY21" fmla="*/ 1247718 h 2716212"/>
                <a:gd name="connsiteX22" fmla="*/ 1389547 w 2971446"/>
                <a:gd name="connsiteY22" fmla="*/ 55523 h 2716212"/>
                <a:gd name="connsiteX23" fmla="*/ 1485102 w 2971446"/>
                <a:gd name="connsiteY23"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679044 w 2971446"/>
                <a:gd name="connsiteY19" fmla="*/ 1286275 h 2716212"/>
                <a:gd name="connsiteX20" fmla="*/ 702162 w 2971446"/>
                <a:gd name="connsiteY20" fmla="*/ 1247718 h 2716212"/>
                <a:gd name="connsiteX21" fmla="*/ 1389547 w 2971446"/>
                <a:gd name="connsiteY21" fmla="*/ 55523 h 2716212"/>
                <a:gd name="connsiteX22" fmla="*/ 1485102 w 2971446"/>
                <a:gd name="connsiteY22"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702162 w 2971446"/>
                <a:gd name="connsiteY19" fmla="*/ 1247718 h 2716212"/>
                <a:gd name="connsiteX20" fmla="*/ 1389547 w 2971446"/>
                <a:gd name="connsiteY20" fmla="*/ 55523 h 2716212"/>
                <a:gd name="connsiteX21" fmla="*/ 1485102 w 2971446"/>
                <a:gd name="connsiteY21"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165522 w 2971446"/>
                <a:gd name="connsiteY5" fmla="*/ 1273238 h 2716212"/>
                <a:gd name="connsiteX6" fmla="*/ 2205513 w 2971446"/>
                <a:gd name="connsiteY6" fmla="*/ 1139134 h 2716212"/>
                <a:gd name="connsiteX7" fmla="*/ 2268731 w 2971446"/>
                <a:gd name="connsiteY7" fmla="*/ 1248482 h 2716212"/>
                <a:gd name="connsiteX8" fmla="*/ 2956413 w 2971446"/>
                <a:gd name="connsiteY8" fmla="*/ 2438991 h 2716212"/>
                <a:gd name="connsiteX9" fmla="*/ 2956413 w 2971446"/>
                <a:gd name="connsiteY9" fmla="*/ 2549880 h 2716212"/>
                <a:gd name="connsiteX10" fmla="*/ 2860816 w 2971446"/>
                <a:gd name="connsiteY10" fmla="*/ 2605324 h 2716212"/>
                <a:gd name="connsiteX11" fmla="*/ 1662769 w 2971446"/>
                <a:gd name="connsiteY11" fmla="*/ 2605324 h 2716212"/>
                <a:gd name="connsiteX12" fmla="*/ 1664311 w 2971446"/>
                <a:gd name="connsiteY12" fmla="*/ 2716212 h 2716212"/>
                <a:gd name="connsiteX13" fmla="*/ 1490176 w 2971446"/>
                <a:gd name="connsiteY13" fmla="*/ 2508247 h 2716212"/>
                <a:gd name="connsiteX14" fmla="*/ 1410890 w 2971446"/>
                <a:gd name="connsiteY14" fmla="*/ 2508247 h 2716212"/>
                <a:gd name="connsiteX15" fmla="*/ 1492512 w 2971446"/>
                <a:gd name="connsiteY15" fmla="*/ 2606126 h 2716212"/>
                <a:gd name="connsiteX16" fmla="*/ 110186 w 2971446"/>
                <a:gd name="connsiteY16" fmla="*/ 2606126 h 2716212"/>
                <a:gd name="connsiteX17" fmla="*/ 16182 w 2971446"/>
                <a:gd name="connsiteY17" fmla="*/ 2550610 h 2716212"/>
                <a:gd name="connsiteX18" fmla="*/ 16182 w 2971446"/>
                <a:gd name="connsiteY18" fmla="*/ 2439578 h 2716212"/>
                <a:gd name="connsiteX19" fmla="*/ 1389547 w 2971446"/>
                <a:gd name="connsiteY19" fmla="*/ 55523 h 2716212"/>
                <a:gd name="connsiteX20" fmla="*/ 1485102 w 2971446"/>
                <a:gd name="connsiteY20"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121929 w 2971446"/>
                <a:gd name="connsiteY4" fmla="*/ 1201117 h 2716212"/>
                <a:gd name="connsiteX5" fmla="*/ 2205513 w 2971446"/>
                <a:gd name="connsiteY5" fmla="*/ 1139134 h 2716212"/>
                <a:gd name="connsiteX6" fmla="*/ 2268731 w 2971446"/>
                <a:gd name="connsiteY6" fmla="*/ 1248482 h 2716212"/>
                <a:gd name="connsiteX7" fmla="*/ 2956413 w 2971446"/>
                <a:gd name="connsiteY7" fmla="*/ 2438991 h 2716212"/>
                <a:gd name="connsiteX8" fmla="*/ 2956413 w 2971446"/>
                <a:gd name="connsiteY8" fmla="*/ 2549880 h 2716212"/>
                <a:gd name="connsiteX9" fmla="*/ 2860816 w 2971446"/>
                <a:gd name="connsiteY9" fmla="*/ 2605324 h 2716212"/>
                <a:gd name="connsiteX10" fmla="*/ 1662769 w 2971446"/>
                <a:gd name="connsiteY10" fmla="*/ 2605324 h 2716212"/>
                <a:gd name="connsiteX11" fmla="*/ 1664311 w 2971446"/>
                <a:gd name="connsiteY11" fmla="*/ 2716212 h 2716212"/>
                <a:gd name="connsiteX12" fmla="*/ 1490176 w 2971446"/>
                <a:gd name="connsiteY12" fmla="*/ 2508247 h 2716212"/>
                <a:gd name="connsiteX13" fmla="*/ 1410890 w 2971446"/>
                <a:gd name="connsiteY13" fmla="*/ 2508247 h 2716212"/>
                <a:gd name="connsiteX14" fmla="*/ 1492512 w 2971446"/>
                <a:gd name="connsiteY14" fmla="*/ 2606126 h 2716212"/>
                <a:gd name="connsiteX15" fmla="*/ 110186 w 2971446"/>
                <a:gd name="connsiteY15" fmla="*/ 2606126 h 2716212"/>
                <a:gd name="connsiteX16" fmla="*/ 16182 w 2971446"/>
                <a:gd name="connsiteY16" fmla="*/ 2550610 h 2716212"/>
                <a:gd name="connsiteX17" fmla="*/ 16182 w 2971446"/>
                <a:gd name="connsiteY17" fmla="*/ 2439578 h 2716212"/>
                <a:gd name="connsiteX18" fmla="*/ 1389547 w 2971446"/>
                <a:gd name="connsiteY18" fmla="*/ 55523 h 2716212"/>
                <a:gd name="connsiteX19" fmla="*/ 1485102 w 2971446"/>
                <a:gd name="connsiteY19"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198687 w 2971446"/>
                <a:gd name="connsiteY3" fmla="*/ 943885 h 2716212"/>
                <a:gd name="connsiteX4" fmla="*/ 2205513 w 2971446"/>
                <a:gd name="connsiteY4" fmla="*/ 1139134 h 2716212"/>
                <a:gd name="connsiteX5" fmla="*/ 2268731 w 2971446"/>
                <a:gd name="connsiteY5" fmla="*/ 1248482 h 2716212"/>
                <a:gd name="connsiteX6" fmla="*/ 2956413 w 2971446"/>
                <a:gd name="connsiteY6" fmla="*/ 2438991 h 2716212"/>
                <a:gd name="connsiteX7" fmla="*/ 2956413 w 2971446"/>
                <a:gd name="connsiteY7" fmla="*/ 2549880 h 2716212"/>
                <a:gd name="connsiteX8" fmla="*/ 2860816 w 2971446"/>
                <a:gd name="connsiteY8" fmla="*/ 2605324 h 2716212"/>
                <a:gd name="connsiteX9" fmla="*/ 1662769 w 2971446"/>
                <a:gd name="connsiteY9" fmla="*/ 2605324 h 2716212"/>
                <a:gd name="connsiteX10" fmla="*/ 1664311 w 2971446"/>
                <a:gd name="connsiteY10" fmla="*/ 2716212 h 2716212"/>
                <a:gd name="connsiteX11" fmla="*/ 1490176 w 2971446"/>
                <a:gd name="connsiteY11" fmla="*/ 2508247 h 2716212"/>
                <a:gd name="connsiteX12" fmla="*/ 1410890 w 2971446"/>
                <a:gd name="connsiteY12" fmla="*/ 2508247 h 2716212"/>
                <a:gd name="connsiteX13" fmla="*/ 1492512 w 2971446"/>
                <a:gd name="connsiteY13" fmla="*/ 2606126 h 2716212"/>
                <a:gd name="connsiteX14" fmla="*/ 110186 w 2971446"/>
                <a:gd name="connsiteY14" fmla="*/ 2606126 h 2716212"/>
                <a:gd name="connsiteX15" fmla="*/ 16182 w 2971446"/>
                <a:gd name="connsiteY15" fmla="*/ 2550610 h 2716212"/>
                <a:gd name="connsiteX16" fmla="*/ 16182 w 2971446"/>
                <a:gd name="connsiteY16" fmla="*/ 2439578 h 2716212"/>
                <a:gd name="connsiteX17" fmla="*/ 1389547 w 2971446"/>
                <a:gd name="connsiteY17" fmla="*/ 55523 h 2716212"/>
                <a:gd name="connsiteX18" fmla="*/ 1485102 w 2971446"/>
                <a:gd name="connsiteY18" fmla="*/ 0 h 2716212"/>
                <a:gd name="connsiteX0" fmla="*/ 1485102 w 2971446"/>
                <a:gd name="connsiteY0" fmla="*/ 0 h 2716212"/>
                <a:gd name="connsiteX1" fmla="*/ 1580658 w 2971446"/>
                <a:gd name="connsiteY1" fmla="*/ 55523 h 2716212"/>
                <a:gd name="connsiteX2" fmla="*/ 2123167 w 2971446"/>
                <a:gd name="connsiteY2" fmla="*/ 996324 h 2716212"/>
                <a:gd name="connsiteX3" fmla="*/ 2205513 w 2971446"/>
                <a:gd name="connsiteY3" fmla="*/ 1139134 h 2716212"/>
                <a:gd name="connsiteX4" fmla="*/ 2268731 w 2971446"/>
                <a:gd name="connsiteY4" fmla="*/ 1248482 h 2716212"/>
                <a:gd name="connsiteX5" fmla="*/ 2956413 w 2971446"/>
                <a:gd name="connsiteY5" fmla="*/ 2438991 h 2716212"/>
                <a:gd name="connsiteX6" fmla="*/ 2956413 w 2971446"/>
                <a:gd name="connsiteY6" fmla="*/ 2549880 h 2716212"/>
                <a:gd name="connsiteX7" fmla="*/ 2860816 w 2971446"/>
                <a:gd name="connsiteY7" fmla="*/ 2605324 h 2716212"/>
                <a:gd name="connsiteX8" fmla="*/ 1662769 w 2971446"/>
                <a:gd name="connsiteY8" fmla="*/ 2605324 h 2716212"/>
                <a:gd name="connsiteX9" fmla="*/ 1664311 w 2971446"/>
                <a:gd name="connsiteY9" fmla="*/ 2716212 h 2716212"/>
                <a:gd name="connsiteX10" fmla="*/ 1490176 w 2971446"/>
                <a:gd name="connsiteY10" fmla="*/ 2508247 h 2716212"/>
                <a:gd name="connsiteX11" fmla="*/ 1410890 w 2971446"/>
                <a:gd name="connsiteY11" fmla="*/ 2508247 h 2716212"/>
                <a:gd name="connsiteX12" fmla="*/ 1492512 w 2971446"/>
                <a:gd name="connsiteY12" fmla="*/ 2606126 h 2716212"/>
                <a:gd name="connsiteX13" fmla="*/ 110186 w 2971446"/>
                <a:gd name="connsiteY13" fmla="*/ 2606126 h 2716212"/>
                <a:gd name="connsiteX14" fmla="*/ 16182 w 2971446"/>
                <a:gd name="connsiteY14" fmla="*/ 2550610 h 2716212"/>
                <a:gd name="connsiteX15" fmla="*/ 16182 w 2971446"/>
                <a:gd name="connsiteY15" fmla="*/ 2439578 h 2716212"/>
                <a:gd name="connsiteX16" fmla="*/ 1389547 w 2971446"/>
                <a:gd name="connsiteY16" fmla="*/ 55523 h 2716212"/>
                <a:gd name="connsiteX17" fmla="*/ 1485102 w 2971446"/>
                <a:gd name="connsiteY17" fmla="*/ 0 h 2716212"/>
                <a:gd name="connsiteX0" fmla="*/ 1485102 w 2971446"/>
                <a:gd name="connsiteY0" fmla="*/ 0 h 2716212"/>
                <a:gd name="connsiteX1" fmla="*/ 1580658 w 2971446"/>
                <a:gd name="connsiteY1" fmla="*/ 55523 h 2716212"/>
                <a:gd name="connsiteX2" fmla="*/ 2205513 w 2971446"/>
                <a:gd name="connsiteY2" fmla="*/ 1139134 h 2716212"/>
                <a:gd name="connsiteX3" fmla="*/ 2268731 w 2971446"/>
                <a:gd name="connsiteY3" fmla="*/ 1248482 h 2716212"/>
                <a:gd name="connsiteX4" fmla="*/ 2956413 w 2971446"/>
                <a:gd name="connsiteY4" fmla="*/ 2438991 h 2716212"/>
                <a:gd name="connsiteX5" fmla="*/ 2956413 w 2971446"/>
                <a:gd name="connsiteY5" fmla="*/ 2549880 h 2716212"/>
                <a:gd name="connsiteX6" fmla="*/ 2860816 w 2971446"/>
                <a:gd name="connsiteY6" fmla="*/ 2605324 h 2716212"/>
                <a:gd name="connsiteX7" fmla="*/ 1662769 w 2971446"/>
                <a:gd name="connsiteY7" fmla="*/ 2605324 h 2716212"/>
                <a:gd name="connsiteX8" fmla="*/ 1664311 w 2971446"/>
                <a:gd name="connsiteY8" fmla="*/ 2716212 h 2716212"/>
                <a:gd name="connsiteX9" fmla="*/ 1490176 w 2971446"/>
                <a:gd name="connsiteY9" fmla="*/ 2508247 h 2716212"/>
                <a:gd name="connsiteX10" fmla="*/ 1410890 w 2971446"/>
                <a:gd name="connsiteY10" fmla="*/ 2508247 h 2716212"/>
                <a:gd name="connsiteX11" fmla="*/ 1492512 w 2971446"/>
                <a:gd name="connsiteY11" fmla="*/ 2606126 h 2716212"/>
                <a:gd name="connsiteX12" fmla="*/ 110186 w 2971446"/>
                <a:gd name="connsiteY12" fmla="*/ 2606126 h 2716212"/>
                <a:gd name="connsiteX13" fmla="*/ 16182 w 2971446"/>
                <a:gd name="connsiteY13" fmla="*/ 2550610 h 2716212"/>
                <a:gd name="connsiteX14" fmla="*/ 16182 w 2971446"/>
                <a:gd name="connsiteY14" fmla="*/ 2439578 h 2716212"/>
                <a:gd name="connsiteX15" fmla="*/ 1389547 w 2971446"/>
                <a:gd name="connsiteY15" fmla="*/ 55523 h 2716212"/>
                <a:gd name="connsiteX16" fmla="*/ 1485102 w 2971446"/>
                <a:gd name="connsiteY16" fmla="*/ 0 h 2716212"/>
                <a:gd name="connsiteX0" fmla="*/ 1485102 w 2971446"/>
                <a:gd name="connsiteY0" fmla="*/ 0 h 2716212"/>
                <a:gd name="connsiteX1" fmla="*/ 1580658 w 2971446"/>
                <a:gd name="connsiteY1" fmla="*/ 55523 h 2716212"/>
                <a:gd name="connsiteX2" fmla="*/ 2268731 w 2971446"/>
                <a:gd name="connsiteY2" fmla="*/ 1248482 h 2716212"/>
                <a:gd name="connsiteX3" fmla="*/ 2956413 w 2971446"/>
                <a:gd name="connsiteY3" fmla="*/ 2438991 h 2716212"/>
                <a:gd name="connsiteX4" fmla="*/ 2956413 w 2971446"/>
                <a:gd name="connsiteY4" fmla="*/ 2549880 h 2716212"/>
                <a:gd name="connsiteX5" fmla="*/ 2860816 w 2971446"/>
                <a:gd name="connsiteY5" fmla="*/ 2605324 h 2716212"/>
                <a:gd name="connsiteX6" fmla="*/ 1662769 w 2971446"/>
                <a:gd name="connsiteY6" fmla="*/ 2605324 h 2716212"/>
                <a:gd name="connsiteX7" fmla="*/ 1664311 w 2971446"/>
                <a:gd name="connsiteY7" fmla="*/ 2716212 h 2716212"/>
                <a:gd name="connsiteX8" fmla="*/ 1490176 w 2971446"/>
                <a:gd name="connsiteY8" fmla="*/ 2508247 h 2716212"/>
                <a:gd name="connsiteX9" fmla="*/ 1410890 w 2971446"/>
                <a:gd name="connsiteY9" fmla="*/ 2508247 h 2716212"/>
                <a:gd name="connsiteX10" fmla="*/ 1492512 w 2971446"/>
                <a:gd name="connsiteY10" fmla="*/ 2606126 h 2716212"/>
                <a:gd name="connsiteX11" fmla="*/ 110186 w 2971446"/>
                <a:gd name="connsiteY11" fmla="*/ 2606126 h 2716212"/>
                <a:gd name="connsiteX12" fmla="*/ 16182 w 2971446"/>
                <a:gd name="connsiteY12" fmla="*/ 2550610 h 2716212"/>
                <a:gd name="connsiteX13" fmla="*/ 16182 w 2971446"/>
                <a:gd name="connsiteY13" fmla="*/ 2439578 h 2716212"/>
                <a:gd name="connsiteX14" fmla="*/ 1389547 w 2971446"/>
                <a:gd name="connsiteY14" fmla="*/ 55523 h 2716212"/>
                <a:gd name="connsiteX15" fmla="*/ 1485102 w 2971446"/>
                <a:gd name="connsiteY15" fmla="*/ 0 h 2716212"/>
                <a:gd name="connsiteX0" fmla="*/ 1485102 w 2971446"/>
                <a:gd name="connsiteY0" fmla="*/ 0 h 2716212"/>
                <a:gd name="connsiteX1" fmla="*/ 1580658 w 2971446"/>
                <a:gd name="connsiteY1" fmla="*/ 55523 h 2716212"/>
                <a:gd name="connsiteX2" fmla="*/ 2956413 w 2971446"/>
                <a:gd name="connsiteY2" fmla="*/ 2438991 h 2716212"/>
                <a:gd name="connsiteX3" fmla="*/ 2956413 w 2971446"/>
                <a:gd name="connsiteY3" fmla="*/ 2549880 h 2716212"/>
                <a:gd name="connsiteX4" fmla="*/ 2860816 w 2971446"/>
                <a:gd name="connsiteY4" fmla="*/ 2605324 h 2716212"/>
                <a:gd name="connsiteX5" fmla="*/ 1662769 w 2971446"/>
                <a:gd name="connsiteY5" fmla="*/ 2605324 h 2716212"/>
                <a:gd name="connsiteX6" fmla="*/ 1664311 w 2971446"/>
                <a:gd name="connsiteY6" fmla="*/ 2716212 h 2716212"/>
                <a:gd name="connsiteX7" fmla="*/ 1490176 w 2971446"/>
                <a:gd name="connsiteY7" fmla="*/ 2508247 h 2716212"/>
                <a:gd name="connsiteX8" fmla="*/ 1410890 w 2971446"/>
                <a:gd name="connsiteY8" fmla="*/ 2508247 h 2716212"/>
                <a:gd name="connsiteX9" fmla="*/ 1492512 w 2971446"/>
                <a:gd name="connsiteY9" fmla="*/ 2606126 h 2716212"/>
                <a:gd name="connsiteX10" fmla="*/ 110186 w 2971446"/>
                <a:gd name="connsiteY10" fmla="*/ 2606126 h 2716212"/>
                <a:gd name="connsiteX11" fmla="*/ 16182 w 2971446"/>
                <a:gd name="connsiteY11" fmla="*/ 2550610 h 2716212"/>
                <a:gd name="connsiteX12" fmla="*/ 16182 w 2971446"/>
                <a:gd name="connsiteY12" fmla="*/ 2439578 h 2716212"/>
                <a:gd name="connsiteX13" fmla="*/ 1389547 w 2971446"/>
                <a:gd name="connsiteY13" fmla="*/ 55523 h 2716212"/>
                <a:gd name="connsiteX14" fmla="*/ 1485102 w 2971446"/>
                <a:gd name="connsiteY14" fmla="*/ 0 h 2716212"/>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662769 w 2971446"/>
                <a:gd name="connsiteY5" fmla="*/ 2605324 h 2606126"/>
                <a:gd name="connsiteX6" fmla="*/ 1490176 w 2971446"/>
                <a:gd name="connsiteY6" fmla="*/ 2508247 h 2606126"/>
                <a:gd name="connsiteX7" fmla="*/ 1410890 w 2971446"/>
                <a:gd name="connsiteY7" fmla="*/ 2508247 h 2606126"/>
                <a:gd name="connsiteX8" fmla="*/ 1492512 w 2971446"/>
                <a:gd name="connsiteY8" fmla="*/ 2606126 h 2606126"/>
                <a:gd name="connsiteX9" fmla="*/ 110186 w 2971446"/>
                <a:gd name="connsiteY9" fmla="*/ 2606126 h 2606126"/>
                <a:gd name="connsiteX10" fmla="*/ 16182 w 2971446"/>
                <a:gd name="connsiteY10" fmla="*/ 2550610 h 2606126"/>
                <a:gd name="connsiteX11" fmla="*/ 16182 w 2971446"/>
                <a:gd name="connsiteY11" fmla="*/ 2439578 h 2606126"/>
                <a:gd name="connsiteX12" fmla="*/ 1389547 w 2971446"/>
                <a:gd name="connsiteY12" fmla="*/ 55523 h 2606126"/>
                <a:gd name="connsiteX13" fmla="*/ 1485102 w 2971446"/>
                <a:gd name="connsiteY13"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0176 w 2971446"/>
                <a:gd name="connsiteY5" fmla="*/ 2508247 h 2606126"/>
                <a:gd name="connsiteX6" fmla="*/ 1410890 w 2971446"/>
                <a:gd name="connsiteY6" fmla="*/ 2508247 h 2606126"/>
                <a:gd name="connsiteX7" fmla="*/ 1492512 w 2971446"/>
                <a:gd name="connsiteY7" fmla="*/ 2606126 h 2606126"/>
                <a:gd name="connsiteX8" fmla="*/ 110186 w 2971446"/>
                <a:gd name="connsiteY8" fmla="*/ 2606126 h 2606126"/>
                <a:gd name="connsiteX9" fmla="*/ 16182 w 2971446"/>
                <a:gd name="connsiteY9" fmla="*/ 2550610 h 2606126"/>
                <a:gd name="connsiteX10" fmla="*/ 16182 w 2971446"/>
                <a:gd name="connsiteY10" fmla="*/ 2439578 h 2606126"/>
                <a:gd name="connsiteX11" fmla="*/ 1389547 w 2971446"/>
                <a:gd name="connsiteY11" fmla="*/ 55523 h 2606126"/>
                <a:gd name="connsiteX12" fmla="*/ 1485102 w 2971446"/>
                <a:gd name="connsiteY12"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10890 w 2971446"/>
                <a:gd name="connsiteY5" fmla="*/ 2508247 h 2606126"/>
                <a:gd name="connsiteX6" fmla="*/ 1492512 w 2971446"/>
                <a:gd name="connsiteY6" fmla="*/ 2606126 h 2606126"/>
                <a:gd name="connsiteX7" fmla="*/ 110186 w 2971446"/>
                <a:gd name="connsiteY7" fmla="*/ 2606126 h 2606126"/>
                <a:gd name="connsiteX8" fmla="*/ 16182 w 2971446"/>
                <a:gd name="connsiteY8" fmla="*/ 2550610 h 2606126"/>
                <a:gd name="connsiteX9" fmla="*/ 16182 w 2971446"/>
                <a:gd name="connsiteY9" fmla="*/ 2439578 h 2606126"/>
                <a:gd name="connsiteX10" fmla="*/ 1389547 w 2971446"/>
                <a:gd name="connsiteY10" fmla="*/ 55523 h 2606126"/>
                <a:gd name="connsiteX11" fmla="*/ 1485102 w 2971446"/>
                <a:gd name="connsiteY11"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492512 w 2971446"/>
                <a:gd name="connsiteY5" fmla="*/ 2606126 h 2606126"/>
                <a:gd name="connsiteX6" fmla="*/ 110186 w 2971446"/>
                <a:gd name="connsiteY6" fmla="*/ 2606126 h 2606126"/>
                <a:gd name="connsiteX7" fmla="*/ 16182 w 2971446"/>
                <a:gd name="connsiteY7" fmla="*/ 2550610 h 2606126"/>
                <a:gd name="connsiteX8" fmla="*/ 16182 w 2971446"/>
                <a:gd name="connsiteY8" fmla="*/ 2439578 h 2606126"/>
                <a:gd name="connsiteX9" fmla="*/ 1389547 w 2971446"/>
                <a:gd name="connsiteY9" fmla="*/ 55523 h 2606126"/>
                <a:gd name="connsiteX10" fmla="*/ 1485102 w 2971446"/>
                <a:gd name="connsiteY10" fmla="*/ 0 h 2606126"/>
                <a:gd name="connsiteX0" fmla="*/ 1485102 w 2971446"/>
                <a:gd name="connsiteY0" fmla="*/ 0 h 2606126"/>
                <a:gd name="connsiteX1" fmla="*/ 1580658 w 2971446"/>
                <a:gd name="connsiteY1" fmla="*/ 55523 h 2606126"/>
                <a:gd name="connsiteX2" fmla="*/ 2956413 w 2971446"/>
                <a:gd name="connsiteY2" fmla="*/ 2438991 h 2606126"/>
                <a:gd name="connsiteX3" fmla="*/ 2956413 w 2971446"/>
                <a:gd name="connsiteY3" fmla="*/ 2549880 h 2606126"/>
                <a:gd name="connsiteX4" fmla="*/ 2860816 w 2971446"/>
                <a:gd name="connsiteY4" fmla="*/ 2605324 h 2606126"/>
                <a:gd name="connsiteX5" fmla="*/ 110186 w 2971446"/>
                <a:gd name="connsiteY5" fmla="*/ 2606126 h 2606126"/>
                <a:gd name="connsiteX6" fmla="*/ 16182 w 2971446"/>
                <a:gd name="connsiteY6" fmla="*/ 2550610 h 2606126"/>
                <a:gd name="connsiteX7" fmla="*/ 16182 w 2971446"/>
                <a:gd name="connsiteY7" fmla="*/ 2439578 h 2606126"/>
                <a:gd name="connsiteX8" fmla="*/ 1389547 w 2971446"/>
                <a:gd name="connsiteY8" fmla="*/ 55523 h 2606126"/>
                <a:gd name="connsiteX9" fmla="*/ 1485102 w 2971446"/>
                <a:gd name="connsiteY9" fmla="*/ 0 h 260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1446" h="2606126">
                  <a:moveTo>
                    <a:pt x="1485102" y="0"/>
                  </a:moveTo>
                  <a:cubicBezTo>
                    <a:pt x="1525174" y="0"/>
                    <a:pt x="1560622" y="20050"/>
                    <a:pt x="1580658" y="55523"/>
                  </a:cubicBezTo>
                  <a:lnTo>
                    <a:pt x="2956413" y="2438991"/>
                  </a:lnTo>
                  <a:cubicBezTo>
                    <a:pt x="2976457" y="2474414"/>
                    <a:pt x="2976457" y="2514457"/>
                    <a:pt x="2956413" y="2549880"/>
                  </a:cubicBezTo>
                  <a:cubicBezTo>
                    <a:pt x="2936368" y="2585302"/>
                    <a:pt x="2900905" y="2605324"/>
                    <a:pt x="2860816" y="2605324"/>
                  </a:cubicBezTo>
                  <a:lnTo>
                    <a:pt x="110186" y="2606126"/>
                  </a:lnTo>
                  <a:cubicBezTo>
                    <a:pt x="70119" y="2606126"/>
                    <a:pt x="34674" y="2586079"/>
                    <a:pt x="16182" y="2550610"/>
                  </a:cubicBezTo>
                  <a:cubicBezTo>
                    <a:pt x="-5393" y="2515141"/>
                    <a:pt x="-5393" y="2475046"/>
                    <a:pt x="16182" y="2439578"/>
                  </a:cubicBezTo>
                  <a:lnTo>
                    <a:pt x="1389547" y="55523"/>
                  </a:lnTo>
                  <a:cubicBezTo>
                    <a:pt x="1409582" y="20050"/>
                    <a:pt x="1443489" y="0"/>
                    <a:pt x="1485102" y="0"/>
                  </a:cubicBezTo>
                  <a:close/>
                </a:path>
              </a:pathLst>
            </a:custGeom>
            <a:solidFill>
              <a:schemeClr val="accent3"/>
            </a:solidFill>
            <a:ln>
              <a:noFill/>
            </a:ln>
            <a:effectLst>
              <a:innerShdw dist="50800" dir="13500000">
                <a:schemeClr val="tx1">
                  <a:alpha val="20000"/>
                </a:schemeClr>
              </a:innerShdw>
            </a:effectLst>
          </p:spPr>
          <p:txBody>
            <a:bodyPr vert="horz" wrap="square" lIns="91440" tIns="45720" rIns="91440" bIns="45720" numCol="1" anchor="t" anchorCtr="0" compatLnSpc="1">
              <a:prstTxWarp prst="textNoShape">
                <a:avLst/>
              </a:prstTxWarp>
              <a:noAutofit/>
            </a:bodyPr>
            <a:lstStyle/>
            <a:p>
              <a:endParaRPr lang="en-US"/>
            </a:p>
          </p:txBody>
        </p:sp>
      </p:grpSp>
      <p:sp>
        <p:nvSpPr>
          <p:cNvPr id="7" name="Isosceles Triangle 6"/>
          <p:cNvSpPr/>
          <p:nvPr/>
        </p:nvSpPr>
        <p:spPr>
          <a:xfrm rot="10800000">
            <a:off x="5451438" y="3481229"/>
            <a:ext cx="877103" cy="7561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30426" y="3754159"/>
            <a:ext cx="1505341" cy="523220"/>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Mental</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 iteration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85" name="TextBox 84"/>
          <p:cNvSpPr txBox="1"/>
          <p:nvPr/>
        </p:nvSpPr>
        <p:spPr>
          <a:xfrm>
            <a:off x="4719146" y="5626397"/>
            <a:ext cx="1505341" cy="523220"/>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Reflective</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thinking</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86" name="Isosceles Triangle 85"/>
          <p:cNvSpPr/>
          <p:nvPr/>
        </p:nvSpPr>
        <p:spPr>
          <a:xfrm rot="10800000">
            <a:off x="6637228" y="3481229"/>
            <a:ext cx="877103" cy="7561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6794148" y="5583511"/>
            <a:ext cx="1505341" cy="523220"/>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Action </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frequency</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1" name="Right Arrow 10"/>
          <p:cNvSpPr/>
          <p:nvPr/>
        </p:nvSpPr>
        <p:spPr>
          <a:xfrm>
            <a:off x="6867924" y="3930626"/>
            <a:ext cx="284897" cy="2616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8" name="Right Arrow 87"/>
          <p:cNvSpPr/>
          <p:nvPr/>
        </p:nvSpPr>
        <p:spPr>
          <a:xfrm rot="10800000">
            <a:off x="5839696" y="3972095"/>
            <a:ext cx="284897" cy="2616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9" name="TextBox 88"/>
          <p:cNvSpPr txBox="1"/>
          <p:nvPr/>
        </p:nvSpPr>
        <p:spPr>
          <a:xfrm>
            <a:off x="5117461" y="3419865"/>
            <a:ext cx="1505341" cy="523220"/>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Local</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loop</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90" name="TextBox 89"/>
          <p:cNvSpPr txBox="1"/>
          <p:nvPr/>
        </p:nvSpPr>
        <p:spPr>
          <a:xfrm>
            <a:off x="6351618" y="3448875"/>
            <a:ext cx="1505341" cy="523220"/>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Global</a:t>
            </a:r>
          </a:p>
          <a:p>
            <a:pPr algn="ctr"/>
            <a:r>
              <a:rPr lang="en-US" sz="1400" dirty="0" smtClean="0">
                <a:latin typeface="Tahoma" panose="020B0604030504040204" pitchFamily="34" charset="0"/>
                <a:ea typeface="Tahoma" panose="020B0604030504040204" pitchFamily="34" charset="0"/>
                <a:cs typeface="Tahoma" panose="020B0604030504040204" pitchFamily="34" charset="0"/>
              </a:rPr>
              <a:t>loop</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p:nvSpPr>
        <p:spPr>
          <a:xfrm>
            <a:off x="2097227" y="3443085"/>
            <a:ext cx="3286279" cy="338554"/>
          </a:xfrm>
          <a:prstGeom prst="rect">
            <a:avLst/>
          </a:prstGeom>
          <a:noFill/>
        </p:spPr>
        <p:txBody>
          <a:bodyPr wrap="square" rtlCol="0">
            <a:spAutoFit/>
          </a:bodyPr>
          <a:lstStyle/>
          <a:p>
            <a:r>
              <a:rPr lang="en-US" sz="1600" b="1" dirty="0" smtClean="0">
                <a:latin typeface="Tahoma" panose="020B0604030504040204" pitchFamily="34" charset="0"/>
                <a:ea typeface="Tahoma" panose="020B0604030504040204" pitchFamily="34" charset="0"/>
                <a:cs typeface="Tahoma" panose="020B0604030504040204" pitchFamily="34" charset="0"/>
              </a:rPr>
              <a:t>One-step sequential 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4" name="TextBox 93"/>
          <p:cNvSpPr txBox="1"/>
          <p:nvPr/>
        </p:nvSpPr>
        <p:spPr>
          <a:xfrm>
            <a:off x="3256318" y="3820773"/>
            <a:ext cx="2562848" cy="338554"/>
          </a:xfrm>
          <a:prstGeom prst="rect">
            <a:avLst/>
          </a:prstGeom>
          <a:noFill/>
        </p:spPr>
        <p:txBody>
          <a:bodyPr wrap="square" rtlCol="0">
            <a:spAutoFit/>
          </a:bodyPr>
          <a:lstStyle/>
          <a:p>
            <a:r>
              <a:rPr lang="en-US" sz="1600" b="1" dirty="0" smtClean="0">
                <a:latin typeface="Tahoma" panose="020B0604030504040204" pitchFamily="34" charset="0"/>
                <a:ea typeface="Tahoma" panose="020B0604030504040204" pitchFamily="34" charset="0"/>
                <a:cs typeface="Tahoma" panose="020B0604030504040204" pitchFamily="34" charset="0"/>
              </a:rPr>
              <a:t>Contextual 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5" name="TextBox 94"/>
          <p:cNvSpPr txBox="1"/>
          <p:nvPr/>
        </p:nvSpPr>
        <p:spPr>
          <a:xfrm>
            <a:off x="7559121" y="3443085"/>
            <a:ext cx="3580506" cy="338554"/>
          </a:xfrm>
          <a:prstGeom prst="rect">
            <a:avLst/>
          </a:prstGeom>
          <a:noFill/>
        </p:spPr>
        <p:txBody>
          <a:bodyPr wrap="square" rtlCol="0">
            <a:spAutoFit/>
          </a:bodyPr>
          <a:lstStyle/>
          <a:p>
            <a:r>
              <a:rPr lang="en-US" sz="1600" b="1" dirty="0" smtClean="0">
                <a:latin typeface="Tahoma" panose="020B0604030504040204" pitchFamily="34" charset="0"/>
                <a:ea typeface="Tahoma" panose="020B0604030504040204" pitchFamily="34" charset="0"/>
                <a:cs typeface="Tahoma" panose="020B0604030504040204" pitchFamily="34" charset="0"/>
              </a:rPr>
              <a:t>Long-step sequential 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6" name="TextBox 95"/>
          <p:cNvSpPr txBox="1"/>
          <p:nvPr/>
        </p:nvSpPr>
        <p:spPr>
          <a:xfrm>
            <a:off x="1682499" y="5734118"/>
            <a:ext cx="3175352" cy="338554"/>
          </a:xfrm>
          <a:prstGeom prst="rect">
            <a:avLst/>
          </a:prstGeom>
          <a:noFill/>
        </p:spPr>
        <p:txBody>
          <a:bodyPr wrap="square" rtlCol="0">
            <a:spAutoFit/>
          </a:bodyPr>
          <a:lstStyle/>
          <a:p>
            <a:r>
              <a:rPr lang="en-US" sz="1600" b="1" dirty="0" smtClean="0">
                <a:latin typeface="Tahoma" panose="020B0604030504040204" pitchFamily="34" charset="0"/>
                <a:ea typeface="Tahoma" panose="020B0604030504040204" pitchFamily="34" charset="0"/>
                <a:cs typeface="Tahoma" panose="020B0604030504040204" pitchFamily="34" charset="0"/>
              </a:rPr>
              <a:t>Reflective thinking behavior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7" name="TextBox 96"/>
          <p:cNvSpPr txBox="1"/>
          <p:nvPr/>
        </p:nvSpPr>
        <p:spPr>
          <a:xfrm>
            <a:off x="8274545" y="5734118"/>
            <a:ext cx="2562848" cy="338554"/>
          </a:xfrm>
          <a:prstGeom prst="rect">
            <a:avLst/>
          </a:prstGeom>
          <a:noFill/>
        </p:spPr>
        <p:txBody>
          <a:bodyPr wrap="square" rtlCol="0">
            <a:spAutoFit/>
          </a:bodyPr>
          <a:lstStyle/>
          <a:p>
            <a:r>
              <a:rPr lang="en-US" sz="1600" b="1" dirty="0" smtClean="0">
                <a:latin typeface="Tahoma" panose="020B0604030504040204" pitchFamily="34" charset="0"/>
                <a:ea typeface="Tahoma" panose="020B0604030504040204" pitchFamily="34" charset="0"/>
                <a:cs typeface="Tahoma" panose="020B0604030504040204" pitchFamily="34" charset="0"/>
              </a:rPr>
              <a:t>Action preference</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sp>
        <p:nvSpPr>
          <p:cNvPr id="98" name="TextBox 97"/>
          <p:cNvSpPr txBox="1"/>
          <p:nvPr/>
        </p:nvSpPr>
        <p:spPr>
          <a:xfrm>
            <a:off x="5730426" y="4705232"/>
            <a:ext cx="1505341" cy="738664"/>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Multi-dimensional design behaviors </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8"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Theoretical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27" name="Slide Number Placeholder 3"/>
          <p:cNvSpPr txBox="1">
            <a:spLocks/>
          </p:cNvSpPr>
          <p:nvPr/>
        </p:nvSpPr>
        <p:spPr>
          <a:xfrm>
            <a:off x="3626222"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1375A4-56A4-47D6-9801-1991572033F7}" type="slidenum">
              <a:rPr lang="en-US" smtClean="0"/>
              <a:pPr/>
              <a:t>4</a:t>
            </a:fld>
            <a:endParaRPr lang="en-US" dirty="0"/>
          </a:p>
        </p:txBody>
      </p:sp>
    </p:spTree>
    <p:extLst>
      <p:ext uri="{BB962C8B-B14F-4D97-AF65-F5344CB8AC3E}">
        <p14:creationId xmlns:p14="http://schemas.microsoft.com/office/powerpoint/2010/main" val="537094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5</a:t>
            </a:fld>
            <a:endParaRPr lang="en-US"/>
          </a:p>
        </p:txBody>
      </p:sp>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6214535"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Modeling design behaviors from multiple dimensions</a:t>
            </a:r>
          </a:p>
        </p:txBody>
      </p:sp>
      <p:grpSp>
        <p:nvGrpSpPr>
          <p:cNvPr id="2" name="Group 1"/>
          <p:cNvGrpSpPr/>
          <p:nvPr/>
        </p:nvGrpSpPr>
        <p:grpSpPr>
          <a:xfrm>
            <a:off x="2367795" y="2216030"/>
            <a:ext cx="8297516" cy="3653499"/>
            <a:chOff x="2603641" y="2646598"/>
            <a:chExt cx="7471242" cy="3337108"/>
          </a:xfrm>
        </p:grpSpPr>
        <p:sp>
          <p:nvSpPr>
            <p:cNvPr id="7" name="Rectangle 6"/>
            <p:cNvSpPr/>
            <p:nvPr/>
          </p:nvSpPr>
          <p:spPr>
            <a:xfrm>
              <a:off x="5303495" y="2646598"/>
              <a:ext cx="2084852" cy="24380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Tahoma" panose="020B0604030504040204" pitchFamily="34" charset="0"/>
                  <a:ea typeface="Tahoma" panose="020B0604030504040204" pitchFamily="34" charset="0"/>
                  <a:cs typeface="Tahoma" panose="020B0604030504040204" pitchFamily="34" charset="0"/>
                </a:rPr>
                <a:t>Raw CAD log data</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5189228" y="3056497"/>
              <a:ext cx="2570779" cy="2610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latin typeface="Tahoma" panose="020B0604030504040204" pitchFamily="34" charset="0"/>
                  <a:ea typeface="Tahoma" panose="020B0604030504040204" pitchFamily="34" charset="0"/>
                  <a:cs typeface="Tahoma" panose="020B0604030504040204" pitchFamily="34" charset="0"/>
                </a:rPr>
                <a:t>Design action sequence data</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2603641" y="3512322"/>
              <a:ext cx="7397578" cy="20783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2714732" y="3835350"/>
              <a:ext cx="1120346" cy="552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Action </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preference</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Down Arrow 10"/>
            <p:cNvSpPr/>
            <p:nvPr/>
          </p:nvSpPr>
          <p:spPr>
            <a:xfrm>
              <a:off x="6269721" y="3323120"/>
              <a:ext cx="180784" cy="16638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4114001" y="3829099"/>
              <a:ext cx="1256119" cy="558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One-step sequential</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behavior</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p:nvPr/>
          </p:nvSpPr>
          <p:spPr>
            <a:xfrm>
              <a:off x="5639013" y="3821521"/>
              <a:ext cx="1373123" cy="5659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Contextual behavior</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7246422" y="3818439"/>
              <a:ext cx="1280864" cy="56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Long-step</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Sequential</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behavior</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Rectangle 14"/>
            <p:cNvSpPr/>
            <p:nvPr/>
          </p:nvSpPr>
          <p:spPr>
            <a:xfrm>
              <a:off x="8737777" y="3818440"/>
              <a:ext cx="1120346" cy="569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Reflective thinking</a:t>
              </a:r>
            </a:p>
            <a:p>
              <a:pPr algn="ctr"/>
              <a:r>
                <a:rPr lang="en-US" sz="1400" dirty="0" smtClean="0">
                  <a:solidFill>
                    <a:schemeClr val="tx1"/>
                  </a:solidFill>
                  <a:latin typeface="Tahoma" panose="020B0604030504040204" pitchFamily="34" charset="0"/>
                  <a:ea typeface="Tahoma" panose="020B0604030504040204" pitchFamily="34" charset="0"/>
                  <a:cs typeface="Tahoma" panose="020B0604030504040204" pitchFamily="34" charset="0"/>
                </a:rPr>
                <a:t>behavior</a:t>
              </a:r>
              <a:endParaRPr lang="en-US" sz="1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3966265" y="3749411"/>
              <a:ext cx="4648274" cy="884556"/>
            </a:xfrm>
            <a:prstGeom prst="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7" name="TextBox 16"/>
            <p:cNvSpPr txBox="1"/>
            <p:nvPr/>
          </p:nvSpPr>
          <p:spPr>
            <a:xfrm>
              <a:off x="3603044" y="3498521"/>
              <a:ext cx="4968788" cy="281124"/>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Modeling of five design behaviors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8" name="Down Arrow 17"/>
            <p:cNvSpPr/>
            <p:nvPr/>
          </p:nvSpPr>
          <p:spPr>
            <a:xfrm>
              <a:off x="3318667" y="5424840"/>
              <a:ext cx="104584" cy="2882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9" name="Down Arrow 18"/>
            <p:cNvSpPr/>
            <p:nvPr/>
          </p:nvSpPr>
          <p:spPr>
            <a:xfrm>
              <a:off x="4713639" y="5424840"/>
              <a:ext cx="104584" cy="2882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0" name="Down Arrow 19"/>
            <p:cNvSpPr/>
            <p:nvPr/>
          </p:nvSpPr>
          <p:spPr>
            <a:xfrm>
              <a:off x="6345921" y="5433851"/>
              <a:ext cx="104584" cy="2882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1" name="Down Arrow 20"/>
            <p:cNvSpPr/>
            <p:nvPr/>
          </p:nvSpPr>
          <p:spPr>
            <a:xfrm>
              <a:off x="7978203" y="5442862"/>
              <a:ext cx="104584" cy="2882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2" name="Down Arrow 21"/>
            <p:cNvSpPr/>
            <p:nvPr/>
          </p:nvSpPr>
          <p:spPr>
            <a:xfrm>
              <a:off x="9365507" y="5451806"/>
              <a:ext cx="104584" cy="2882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3" name="Rectangle 22"/>
            <p:cNvSpPr/>
            <p:nvPr/>
          </p:nvSpPr>
          <p:spPr>
            <a:xfrm>
              <a:off x="2647403" y="5731098"/>
              <a:ext cx="7397578" cy="252608"/>
            </a:xfrm>
            <a:prstGeom prst="rect">
              <a:avLst/>
            </a:prstGeom>
            <a:solidFill>
              <a:srgbClr val="00206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smtClean="0">
                  <a:latin typeface="Tahoma" panose="020B0604030504040204" pitchFamily="34" charset="0"/>
                  <a:ea typeface="Tahoma" panose="020B0604030504040204" pitchFamily="34" charset="0"/>
                  <a:cs typeface="Tahoma" panose="020B0604030504040204" pitchFamily="34" charset="0"/>
                </a:rPr>
                <a:t>Cluster from each of the design behaviors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24" name="Rectangle 23"/>
            <p:cNvSpPr/>
            <p:nvPr/>
          </p:nvSpPr>
          <p:spPr>
            <a:xfrm>
              <a:off x="2714732" y="4782788"/>
              <a:ext cx="1206722" cy="638826"/>
            </a:xfrm>
            <a:prstGeom prst="rect">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Aggregation of design action frequency</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4155740" y="4773085"/>
              <a:ext cx="1214379" cy="638826"/>
            </a:xfrm>
            <a:prstGeom prst="rect">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Markov chain model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6" name="Rectangle 25"/>
            <p:cNvSpPr/>
            <p:nvPr/>
          </p:nvSpPr>
          <p:spPr>
            <a:xfrm>
              <a:off x="5639013" y="4793871"/>
              <a:ext cx="1373123" cy="638826"/>
            </a:xfrm>
            <a:prstGeom prst="rect">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Doc2Vec</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7246423" y="4793871"/>
              <a:ext cx="1280864" cy="618040"/>
            </a:xfrm>
            <a:prstGeom prst="rect">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Bi-directional LSTM auto encoder</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8737776" y="4793871"/>
              <a:ext cx="1120347" cy="618040"/>
            </a:xfrm>
            <a:prstGeom prst="rect">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Time gap distributions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9" name="TextBox 28"/>
            <p:cNvSpPr txBox="1"/>
            <p:nvPr/>
          </p:nvSpPr>
          <p:spPr>
            <a:xfrm>
              <a:off x="5738134" y="4393061"/>
              <a:ext cx="1297179" cy="281124"/>
            </a:xfrm>
            <a:prstGeom prst="rect">
              <a:avLst/>
            </a:prstGeom>
            <a:noFill/>
          </p:spPr>
          <p:txBody>
            <a:bodyPr wrap="square" rtlCol="0">
              <a:spAutoFit/>
            </a:bodyPr>
            <a:lstStyle/>
            <a:p>
              <a:r>
                <a:rPr lang="en-US" sz="1400" dirty="0" smtClean="0">
                  <a:latin typeface="Tahoma" panose="020B0604030504040204" pitchFamily="34" charset="0"/>
                  <a:ea typeface="Tahoma" panose="020B0604030504040204" pitchFamily="34" charset="0"/>
                  <a:cs typeface="Tahoma" panose="020B0604030504040204" pitchFamily="34" charset="0"/>
                </a:rPr>
                <a:t>Mental iteration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0" name="Rectangle 29"/>
            <p:cNvSpPr/>
            <p:nvPr/>
          </p:nvSpPr>
          <p:spPr>
            <a:xfrm>
              <a:off x="8666166" y="3751358"/>
              <a:ext cx="1261544" cy="884871"/>
            </a:xfrm>
            <a:prstGeom prst="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1" name="TextBox 30"/>
            <p:cNvSpPr txBox="1"/>
            <p:nvPr/>
          </p:nvSpPr>
          <p:spPr>
            <a:xfrm>
              <a:off x="8514639" y="4357585"/>
              <a:ext cx="1560244" cy="281124"/>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Reflective thinking</a:t>
              </a:r>
              <a:endParaRPr lang="en-US" sz="1400" dirty="0">
                <a:latin typeface="Tahoma" panose="020B0604030504040204" pitchFamily="34" charset="0"/>
                <a:ea typeface="Tahoma" panose="020B0604030504040204" pitchFamily="34" charset="0"/>
                <a:cs typeface="Tahoma" panose="020B0604030504040204" pitchFamily="34" charset="0"/>
              </a:endParaRPr>
            </a:p>
          </p:txBody>
        </p:sp>
        <p:cxnSp>
          <p:nvCxnSpPr>
            <p:cNvPr id="32" name="Straight Arrow Connector 31"/>
            <p:cNvCxnSpPr>
              <a:endCxn id="25" idx="0"/>
            </p:cNvCxnSpPr>
            <p:nvPr/>
          </p:nvCxnSpPr>
          <p:spPr>
            <a:xfrm>
              <a:off x="4758613" y="4621421"/>
              <a:ext cx="4317" cy="1516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p:cNvCxnSpPr/>
            <p:nvPr/>
          </p:nvCxnSpPr>
          <p:spPr>
            <a:xfrm>
              <a:off x="6301472" y="4616915"/>
              <a:ext cx="4317" cy="1516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p:cNvCxnSpPr/>
            <p:nvPr/>
          </p:nvCxnSpPr>
          <p:spPr>
            <a:xfrm>
              <a:off x="7886854" y="4612410"/>
              <a:ext cx="4317" cy="1516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p:cNvCxnSpPr/>
            <p:nvPr/>
          </p:nvCxnSpPr>
          <p:spPr>
            <a:xfrm>
              <a:off x="9297949" y="4641547"/>
              <a:ext cx="4317" cy="1516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p:cNvCxnSpPr/>
            <p:nvPr/>
          </p:nvCxnSpPr>
          <p:spPr>
            <a:xfrm>
              <a:off x="3255861" y="4642364"/>
              <a:ext cx="4317" cy="15166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7" name="Rectangle 36"/>
            <p:cNvSpPr/>
            <p:nvPr/>
          </p:nvSpPr>
          <p:spPr>
            <a:xfrm>
              <a:off x="2655160" y="3742102"/>
              <a:ext cx="1261544" cy="883325"/>
            </a:xfrm>
            <a:prstGeom prst="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8" name="TextBox 37"/>
            <p:cNvSpPr txBox="1"/>
            <p:nvPr/>
          </p:nvSpPr>
          <p:spPr>
            <a:xfrm>
              <a:off x="2612797" y="4400290"/>
              <a:ext cx="1436575" cy="281124"/>
            </a:xfrm>
            <a:prstGeom prst="rect">
              <a:avLst/>
            </a:prstGeom>
            <a:noFill/>
          </p:spPr>
          <p:txBody>
            <a:bodyPr wrap="square" rtlCol="0">
              <a:spAutoFit/>
            </a:bodyPr>
            <a:lstStyle/>
            <a:p>
              <a:r>
                <a:rPr lang="en-US" sz="1400" dirty="0" smtClean="0">
                  <a:latin typeface="Tahoma" panose="020B0604030504040204" pitchFamily="34" charset="0"/>
                  <a:ea typeface="Tahoma" panose="020B0604030504040204" pitchFamily="34" charset="0"/>
                  <a:cs typeface="Tahoma" panose="020B0604030504040204" pitchFamily="34" charset="0"/>
                </a:rPr>
                <a:t>Action frequency </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9" name="Down Arrow 38"/>
            <p:cNvSpPr/>
            <p:nvPr/>
          </p:nvSpPr>
          <p:spPr>
            <a:xfrm>
              <a:off x="6269721" y="2908374"/>
              <a:ext cx="180784" cy="16638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grpSp>
      <p:sp>
        <p:nvSpPr>
          <p:cNvPr id="40" name="Content Placeholder 2"/>
          <p:cNvSpPr txBox="1">
            <a:spLocks/>
          </p:cNvSpPr>
          <p:nvPr/>
        </p:nvSpPr>
        <p:spPr>
          <a:xfrm>
            <a:off x="1350165" y="1304413"/>
            <a:ext cx="10841835" cy="851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buFont typeface="Wingdings" panose="05000000000000000000" pitchFamily="2" charset="2"/>
              <a:buChar char="§"/>
            </a:pPr>
            <a:r>
              <a:rPr lang="en-US" sz="2400" dirty="0" smtClean="0">
                <a:latin typeface="Tahoma" panose="020B0604030504040204" pitchFamily="34" charset="0"/>
                <a:ea typeface="Tahoma" panose="020B0604030504040204" pitchFamily="34" charset="0"/>
                <a:cs typeface="Tahoma" panose="020B0604030504040204" pitchFamily="34" charset="0"/>
              </a:rPr>
              <a:t>Each of the design behaviors is modeled with different technique including statistical, machine learning and deep learning model.</a:t>
            </a:r>
          </a:p>
        </p:txBody>
      </p:sp>
      <p:sp>
        <p:nvSpPr>
          <p:cNvPr id="41"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Research Approach</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6171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6</a:t>
            </a:fld>
            <a:endParaRPr lang="en-US"/>
          </a:p>
        </p:txBody>
      </p:sp>
      <p:sp>
        <p:nvSpPr>
          <p:cNvPr id="41" name="Title 1"/>
          <p:cNvSpPr txBox="1">
            <a:spLocks/>
          </p:cNvSpPr>
          <p:nvPr/>
        </p:nvSpPr>
        <p:spPr>
          <a:xfrm>
            <a:off x="1278605" y="149869"/>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Experimental Setup</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pic>
        <p:nvPicPr>
          <p:cNvPr id="42" name="Picture 41"/>
          <p:cNvPicPr/>
          <p:nvPr/>
        </p:nvPicPr>
        <p:blipFill>
          <a:blip r:embed="rId3">
            <a:extLst>
              <a:ext uri="{28A0092B-C50C-407E-A947-70E740481C1C}">
                <a14:useLocalDpi xmlns:a14="http://schemas.microsoft.com/office/drawing/2010/main" val="0"/>
              </a:ext>
            </a:extLst>
          </a:blip>
          <a:stretch>
            <a:fillRect/>
          </a:stretch>
        </p:blipFill>
        <p:spPr>
          <a:xfrm>
            <a:off x="8481270" y="709833"/>
            <a:ext cx="3442900" cy="2591310"/>
          </a:xfrm>
          <a:prstGeom prst="rect">
            <a:avLst/>
          </a:prstGeom>
        </p:spPr>
      </p:pic>
      <p:sp>
        <p:nvSpPr>
          <p:cNvPr id="43" name="Content Placeholder 2"/>
          <p:cNvSpPr txBox="1">
            <a:spLocks/>
          </p:cNvSpPr>
          <p:nvPr/>
        </p:nvSpPr>
        <p:spPr>
          <a:xfrm>
            <a:off x="1350165" y="889233"/>
            <a:ext cx="6317373" cy="1614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endParaRPr lang="en-US" sz="2400" dirty="0" smtClean="0">
              <a:latin typeface="Tahoma" panose="020B0604030504040204" pitchFamily="34" charset="0"/>
              <a:ea typeface="Tahoma" panose="020B0604030504040204" pitchFamily="34" charset="0"/>
              <a:cs typeface="Tahoma" panose="020B0604030504040204" pitchFamily="34" charset="0"/>
            </a:endParaRPr>
          </a:p>
        </p:txBody>
      </p:sp>
      <p:sp>
        <p:nvSpPr>
          <p:cNvPr id="44" name="Content Placeholder 2"/>
          <p:cNvSpPr txBox="1">
            <a:spLocks/>
          </p:cNvSpPr>
          <p:nvPr/>
        </p:nvSpPr>
        <p:spPr>
          <a:xfrm>
            <a:off x="1444771" y="1188481"/>
            <a:ext cx="6199927" cy="1115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sz="2400" dirty="0" smtClean="0">
                <a:latin typeface="Tahoma" panose="020B0604030504040204" pitchFamily="34" charset="0"/>
                <a:ea typeface="Tahoma" panose="020B0604030504040204" pitchFamily="34" charset="0"/>
                <a:cs typeface="Tahoma" panose="020B0604030504040204" pitchFamily="34" charset="0"/>
              </a:rPr>
              <a:t>Research platform: Energy3D</a:t>
            </a:r>
          </a:p>
          <a:p>
            <a:pPr marL="0" indent="0">
              <a:buNone/>
            </a:pPr>
            <a:r>
              <a:rPr lang="en-US" sz="2400" b="1" dirty="0" smtClean="0">
                <a:latin typeface="Tahoma" panose="020B0604030504040204" pitchFamily="34" charset="0"/>
                <a:ea typeface="Tahoma" panose="020B0604030504040204" pitchFamily="34" charset="0"/>
                <a:cs typeface="Tahoma" panose="020B0604030504040204" pitchFamily="34" charset="0"/>
              </a:rPr>
              <a:t>Design problem</a:t>
            </a:r>
            <a:r>
              <a:rPr lang="en-US" sz="2400" dirty="0" smtClean="0">
                <a:latin typeface="Tahoma" panose="020B0604030504040204" pitchFamily="34" charset="0"/>
                <a:ea typeface="Tahoma" panose="020B0604030504040204" pitchFamily="34" charset="0"/>
                <a:cs typeface="Tahoma" panose="020B0604030504040204" pitchFamily="34" charset="0"/>
              </a:rPr>
              <a:t>: Solarize school campus</a:t>
            </a: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880207865"/>
                  </p:ext>
                </p:extLst>
              </p:nvPr>
            </p:nvGraphicFramePr>
            <p:xfrm>
              <a:off x="2315361" y="2488899"/>
              <a:ext cx="5914238" cy="1188720"/>
            </p:xfrm>
            <a:graphic>
              <a:graphicData uri="http://schemas.openxmlformats.org/drawingml/2006/table">
                <a:tbl>
                  <a:tblPr firstRow="1" bandRow="1">
                    <a:tableStyleId>{5C22544A-7EE6-4342-B048-85BDC9FD1C3A}</a:tableStyleId>
                  </a:tblPr>
                  <a:tblGrid>
                    <a:gridCol w="2957119">
                      <a:extLst>
                        <a:ext uri="{9D8B030D-6E8A-4147-A177-3AD203B41FA5}">
                          <a16:colId xmlns:a16="http://schemas.microsoft.com/office/drawing/2014/main" val="2456173416"/>
                        </a:ext>
                      </a:extLst>
                    </a:gridCol>
                    <a:gridCol w="2957119">
                      <a:extLst>
                        <a:ext uri="{9D8B030D-6E8A-4147-A177-3AD203B41FA5}">
                          <a16:colId xmlns:a16="http://schemas.microsoft.com/office/drawing/2014/main" val="1100905671"/>
                        </a:ext>
                      </a:extLst>
                    </a:gridCol>
                  </a:tblGrid>
                  <a:tr h="370840">
                    <a:tc gridSpan="2">
                      <a:txBody>
                        <a:bodyPr/>
                        <a:lstStyle/>
                        <a:p>
                          <a:pPr algn="ctr"/>
                          <a:r>
                            <a:rPr lang="en-US" sz="2000" dirty="0" smtClean="0">
                              <a:solidFill>
                                <a:schemeClr val="tx1"/>
                              </a:solidFill>
                              <a:latin typeface="Arial" panose="020B0604020202020204" pitchFamily="34" charset="0"/>
                              <a:cs typeface="Arial" panose="020B0604020202020204" pitchFamily="34" charset="0"/>
                            </a:rPr>
                            <a:t>Design objective</a:t>
                          </a:r>
                          <a:endParaRPr lang="en-US"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dirty="0"/>
                        </a:p>
                      </a:txBody>
                      <a:tcPr anchor="ctr"/>
                    </a:tc>
                    <a:extLst>
                      <a:ext uri="{0D108BD9-81ED-4DB2-BD59-A6C34878D82A}">
                        <a16:rowId xmlns:a16="http://schemas.microsoft.com/office/drawing/2014/main" val="3770262377"/>
                      </a:ext>
                    </a:extLst>
                  </a:tr>
                  <a:tr h="370840">
                    <a:tc>
                      <a:txBody>
                        <a:bodyPr/>
                        <a:lstStyle/>
                        <a:p>
                          <a:pPr algn="ctr"/>
                          <a:r>
                            <a:rPr lang="en-US" sz="2000" dirty="0" smtClean="0">
                              <a:latin typeface="Tahoma" panose="020B0604030504040204" pitchFamily="34" charset="0"/>
                              <a:ea typeface="Tahoma" panose="020B0604030504040204" pitchFamily="34" charset="0"/>
                              <a:cs typeface="Tahoma" panose="020B0604030504040204" pitchFamily="34" charset="0"/>
                            </a:rPr>
                            <a:t>Electricity</a:t>
                          </a:r>
                          <a:r>
                            <a:rPr lang="en-US" sz="2000" baseline="0" dirty="0" smtClean="0">
                              <a:latin typeface="Tahoma" panose="020B0604030504040204" pitchFamily="34" charset="0"/>
                              <a:ea typeface="Tahoma" panose="020B0604030504040204" pitchFamily="34" charset="0"/>
                              <a:cs typeface="Tahoma" panose="020B0604030504040204" pitchFamily="34" charset="0"/>
                            </a:rPr>
                            <a:t> per year</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400,000 </m:t>
                                </m:r>
                                <m:r>
                                  <a:rPr lang="en-US" b="0" i="1" smtClean="0">
                                    <a:latin typeface="Cambria Math" panose="02040503050406030204" pitchFamily="18" charset="0"/>
                                    <a:ea typeface="Cambria Math" panose="02040503050406030204" pitchFamily="18" charset="0"/>
                                  </a:rPr>
                                  <m:t>𝑘𝑊h</m:t>
                                </m:r>
                              </m:oMath>
                            </m:oMathPara>
                          </a14:m>
                          <a:endParaRPr lang="en-US" dirty="0"/>
                        </a:p>
                      </a:txBody>
                      <a:tcPr/>
                    </a:tc>
                    <a:extLst>
                      <a:ext uri="{0D108BD9-81ED-4DB2-BD59-A6C34878D82A}">
                        <a16:rowId xmlns:a16="http://schemas.microsoft.com/office/drawing/2014/main" val="602602239"/>
                      </a:ext>
                    </a:extLst>
                  </a:tr>
                  <a:tr h="370840">
                    <a:tc>
                      <a:txBody>
                        <a:bodyPr/>
                        <a:lstStyle/>
                        <a:p>
                          <a:pPr algn="ctr"/>
                          <a:r>
                            <a:rPr lang="en-US" sz="2000" dirty="0" smtClean="0">
                              <a:latin typeface="Arial" panose="020B0604020202020204" pitchFamily="34" charset="0"/>
                              <a:cs typeface="Arial" panose="020B0604020202020204" pitchFamily="34" charset="0"/>
                            </a:rPr>
                            <a:t>Payback</a:t>
                          </a:r>
                          <a:r>
                            <a:rPr lang="en-US" sz="2000" baseline="0" dirty="0" smtClean="0">
                              <a:latin typeface="Arial" panose="020B0604020202020204" pitchFamily="34" charset="0"/>
                              <a:cs typeface="Arial" panose="020B0604020202020204" pitchFamily="34" charset="0"/>
                            </a:rPr>
                            <a:t> period</a:t>
                          </a:r>
                          <a:endParaRPr lang="en-US" dirty="0">
                            <a:latin typeface="Arial" panose="020B0604020202020204" pitchFamily="34" charset="0"/>
                            <a:cs typeface="Arial" panose="020B0604020202020204" pitchFamily="34" charset="0"/>
                          </a:endParaRPr>
                        </a:p>
                      </a:txBody>
                      <a:tcPr/>
                    </a:tc>
                    <a:tc>
                      <a:txBody>
                        <a:bodyP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smtClean="0"/>
                            <a:t> years</a:t>
                          </a:r>
                          <a:endParaRPr lang="en-US" dirty="0"/>
                        </a:p>
                      </a:txBody>
                      <a:tcPr/>
                    </a:tc>
                    <a:extLst>
                      <a:ext uri="{0D108BD9-81ED-4DB2-BD59-A6C34878D82A}">
                        <a16:rowId xmlns:a16="http://schemas.microsoft.com/office/drawing/2014/main" val="2008442377"/>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880207865"/>
                  </p:ext>
                </p:extLst>
              </p:nvPr>
            </p:nvGraphicFramePr>
            <p:xfrm>
              <a:off x="2315361" y="2488899"/>
              <a:ext cx="5914238" cy="1188720"/>
            </p:xfrm>
            <a:graphic>
              <a:graphicData uri="http://schemas.openxmlformats.org/drawingml/2006/table">
                <a:tbl>
                  <a:tblPr firstRow="1" bandRow="1">
                    <a:tableStyleId>{5C22544A-7EE6-4342-B048-85BDC9FD1C3A}</a:tableStyleId>
                  </a:tblPr>
                  <a:tblGrid>
                    <a:gridCol w="2957119">
                      <a:extLst>
                        <a:ext uri="{9D8B030D-6E8A-4147-A177-3AD203B41FA5}">
                          <a16:colId xmlns:a16="http://schemas.microsoft.com/office/drawing/2014/main" val="2456173416"/>
                        </a:ext>
                      </a:extLst>
                    </a:gridCol>
                    <a:gridCol w="2957119">
                      <a:extLst>
                        <a:ext uri="{9D8B030D-6E8A-4147-A177-3AD203B41FA5}">
                          <a16:colId xmlns:a16="http://schemas.microsoft.com/office/drawing/2014/main" val="1100905671"/>
                        </a:ext>
                      </a:extLst>
                    </a:gridCol>
                  </a:tblGrid>
                  <a:tr h="396240">
                    <a:tc gridSpan="2">
                      <a:txBody>
                        <a:bodyPr/>
                        <a:lstStyle/>
                        <a:p>
                          <a:pPr algn="ctr"/>
                          <a:r>
                            <a:rPr lang="en-US" sz="2000" dirty="0" smtClean="0">
                              <a:solidFill>
                                <a:schemeClr val="tx1"/>
                              </a:solidFill>
                              <a:latin typeface="Arial" panose="020B0604020202020204" pitchFamily="34" charset="0"/>
                              <a:cs typeface="Arial" panose="020B0604020202020204" pitchFamily="34" charset="0"/>
                            </a:rPr>
                            <a:t>Design objective</a:t>
                          </a:r>
                          <a:endParaRPr lang="en-US" dirty="0">
                            <a:solidFill>
                              <a:schemeClr val="tx1"/>
                            </a:solidFill>
                            <a:latin typeface="Arial" panose="020B0604020202020204" pitchFamily="34" charset="0"/>
                            <a:cs typeface="Arial" panose="020B0604020202020204" pitchFamily="34" charset="0"/>
                          </a:endParaRPr>
                        </a:p>
                      </a:txBody>
                      <a:tcPr anchor="ctr"/>
                    </a:tc>
                    <a:tc hMerge="1">
                      <a:txBody>
                        <a:bodyPr/>
                        <a:lstStyle/>
                        <a:p>
                          <a:endParaRPr lang="en-US" dirty="0"/>
                        </a:p>
                      </a:txBody>
                      <a:tcPr anchor="ctr"/>
                    </a:tc>
                    <a:extLst>
                      <a:ext uri="{0D108BD9-81ED-4DB2-BD59-A6C34878D82A}">
                        <a16:rowId xmlns:a16="http://schemas.microsoft.com/office/drawing/2014/main" val="3770262377"/>
                      </a:ext>
                    </a:extLst>
                  </a:tr>
                  <a:tr h="396240">
                    <a:tc>
                      <a:txBody>
                        <a:bodyPr/>
                        <a:lstStyle/>
                        <a:p>
                          <a:pPr algn="ctr"/>
                          <a:r>
                            <a:rPr lang="en-US" sz="2000" dirty="0" smtClean="0">
                              <a:latin typeface="Tahoma" panose="020B0604030504040204" pitchFamily="34" charset="0"/>
                              <a:ea typeface="Tahoma" panose="020B0604030504040204" pitchFamily="34" charset="0"/>
                              <a:cs typeface="Tahoma" panose="020B0604030504040204" pitchFamily="34" charset="0"/>
                            </a:rPr>
                            <a:t>Electricity</a:t>
                          </a:r>
                          <a:r>
                            <a:rPr lang="en-US" sz="2000" baseline="0" dirty="0" smtClean="0">
                              <a:latin typeface="Tahoma" panose="020B0604030504040204" pitchFamily="34" charset="0"/>
                              <a:ea typeface="Tahoma" panose="020B0604030504040204" pitchFamily="34" charset="0"/>
                              <a:cs typeface="Tahoma" panose="020B0604030504040204" pitchFamily="34" charset="0"/>
                            </a:rPr>
                            <a:t> per year</a:t>
                          </a:r>
                          <a:endParaRPr lang="en-US" sz="20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endParaRPr lang="en-US"/>
                        </a:p>
                      </a:txBody>
                      <a:tcPr>
                        <a:blipFill>
                          <a:blip r:embed="rId4"/>
                          <a:stretch>
                            <a:fillRect l="-100412" t="-104545" r="-1031" b="-125758"/>
                          </a:stretch>
                        </a:blipFill>
                      </a:tcPr>
                    </a:tc>
                    <a:extLst>
                      <a:ext uri="{0D108BD9-81ED-4DB2-BD59-A6C34878D82A}">
                        <a16:rowId xmlns:a16="http://schemas.microsoft.com/office/drawing/2014/main" val="602602239"/>
                      </a:ext>
                    </a:extLst>
                  </a:tr>
                  <a:tr h="396240">
                    <a:tc>
                      <a:txBody>
                        <a:bodyPr/>
                        <a:lstStyle/>
                        <a:p>
                          <a:pPr algn="ctr"/>
                          <a:r>
                            <a:rPr lang="en-US" sz="2000" dirty="0" smtClean="0">
                              <a:latin typeface="Arial" panose="020B0604020202020204" pitchFamily="34" charset="0"/>
                              <a:cs typeface="Arial" panose="020B0604020202020204" pitchFamily="34" charset="0"/>
                            </a:rPr>
                            <a:t>Payback</a:t>
                          </a:r>
                          <a:r>
                            <a:rPr lang="en-US" sz="2000" baseline="0" dirty="0" smtClean="0">
                              <a:latin typeface="Arial" panose="020B0604020202020204" pitchFamily="34" charset="0"/>
                              <a:cs typeface="Arial" panose="020B0604020202020204" pitchFamily="34" charset="0"/>
                            </a:rPr>
                            <a:t> period</a:t>
                          </a:r>
                          <a:endParaRPr lang="en-US" dirty="0">
                            <a:latin typeface="Arial" panose="020B0604020202020204" pitchFamily="34" charset="0"/>
                            <a:cs typeface="Arial" panose="020B0604020202020204" pitchFamily="34" charset="0"/>
                          </a:endParaRPr>
                        </a:p>
                      </a:txBody>
                      <a:tcPr/>
                    </a:tc>
                    <a:tc>
                      <a:txBody>
                        <a:bodyPr/>
                        <a:lstStyle/>
                        <a:p>
                          <a:endParaRPr lang="en-US"/>
                        </a:p>
                      </a:txBody>
                      <a:tcPr>
                        <a:blipFill>
                          <a:blip r:embed="rId4"/>
                          <a:stretch>
                            <a:fillRect l="-100412" t="-207692" r="-1031" b="-27692"/>
                          </a:stretch>
                        </a:blipFill>
                      </a:tcPr>
                    </a:tc>
                    <a:extLst>
                      <a:ext uri="{0D108BD9-81ED-4DB2-BD59-A6C34878D82A}">
                        <a16:rowId xmlns:a16="http://schemas.microsoft.com/office/drawing/2014/main" val="2008442377"/>
                      </a:ext>
                    </a:extLst>
                  </a:tr>
                </a:tbl>
              </a:graphicData>
            </a:graphic>
          </p:graphicFrame>
        </mc:Fallback>
      </mc:AlternateContent>
      <p:grpSp>
        <p:nvGrpSpPr>
          <p:cNvPr id="54" name="Group 53"/>
          <p:cNvGrpSpPr/>
          <p:nvPr/>
        </p:nvGrpSpPr>
        <p:grpSpPr>
          <a:xfrm>
            <a:off x="1970919" y="4193159"/>
            <a:ext cx="2565761" cy="631108"/>
            <a:chOff x="239476" y="713064"/>
            <a:chExt cx="2141690" cy="950752"/>
          </a:xfrm>
          <a:solidFill>
            <a:schemeClr val="bg2">
              <a:lumMod val="10000"/>
            </a:schemeClr>
          </a:solidFill>
        </p:grpSpPr>
        <p:sp>
          <p:nvSpPr>
            <p:cNvPr id="61" name="Rounded Rectangle 60"/>
            <p:cNvSpPr/>
            <p:nvPr/>
          </p:nvSpPr>
          <p:spPr>
            <a:xfrm>
              <a:off x="239476" y="713064"/>
              <a:ext cx="2141690" cy="9507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2" name="Rounded Rectangle 4"/>
            <p:cNvSpPr txBox="1"/>
            <p:nvPr/>
          </p:nvSpPr>
          <p:spPr>
            <a:xfrm>
              <a:off x="285888" y="759476"/>
              <a:ext cx="2048866" cy="857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Participants: </a:t>
              </a:r>
              <a:r>
                <a:rPr lang="en-US" sz="2400" kern="1200" dirty="0" smtClean="0">
                  <a:latin typeface="Arial" panose="020B0604020202020204" pitchFamily="34" charset="0"/>
                  <a:cs typeface="Arial" panose="020B0604020202020204" pitchFamily="34" charset="0"/>
                </a:rPr>
                <a:t>39</a:t>
              </a:r>
              <a:endParaRPr lang="en-US" sz="2400" kern="1200" dirty="0">
                <a:latin typeface="Arial" panose="020B0604020202020204" pitchFamily="34" charset="0"/>
                <a:cs typeface="Arial" panose="020B0604020202020204" pitchFamily="34" charset="0"/>
              </a:endParaRPr>
            </a:p>
          </p:txBody>
        </p:sp>
      </p:grpSp>
      <p:grpSp>
        <p:nvGrpSpPr>
          <p:cNvPr id="55" name="Group 54"/>
          <p:cNvGrpSpPr/>
          <p:nvPr/>
        </p:nvGrpSpPr>
        <p:grpSpPr>
          <a:xfrm>
            <a:off x="4577217" y="4211234"/>
            <a:ext cx="2577202" cy="613034"/>
            <a:chOff x="2498638" y="713064"/>
            <a:chExt cx="2141690" cy="950752"/>
          </a:xfrm>
          <a:solidFill>
            <a:schemeClr val="bg2">
              <a:lumMod val="10000"/>
            </a:schemeClr>
          </a:solidFill>
        </p:grpSpPr>
        <p:sp>
          <p:nvSpPr>
            <p:cNvPr id="59" name="Rounded Rectangle 58"/>
            <p:cNvSpPr/>
            <p:nvPr/>
          </p:nvSpPr>
          <p:spPr>
            <a:xfrm>
              <a:off x="2498638" y="713064"/>
              <a:ext cx="2141690" cy="9507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0" name="Rounded Rectangle 6"/>
            <p:cNvSpPr txBox="1"/>
            <p:nvPr/>
          </p:nvSpPr>
          <p:spPr>
            <a:xfrm>
              <a:off x="2545050" y="759476"/>
              <a:ext cx="2048866" cy="857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lnSpc>
                  <a:spcPct val="90000"/>
                </a:lnSpc>
                <a:spcBef>
                  <a:spcPct val="0"/>
                </a:spcBef>
                <a:spcAft>
                  <a:spcPct val="35000"/>
                </a:spcAft>
              </a:pPr>
              <a:r>
                <a:rPr lang="en-US" sz="2400" kern="1200" dirty="0" smtClean="0"/>
                <a:t>Data format: JSON</a:t>
              </a:r>
              <a:endParaRPr lang="en-US" sz="2400" kern="1200" dirty="0"/>
            </a:p>
          </p:txBody>
        </p:sp>
      </p:grpSp>
      <p:grpSp>
        <p:nvGrpSpPr>
          <p:cNvPr id="56" name="Group 55"/>
          <p:cNvGrpSpPr/>
          <p:nvPr/>
        </p:nvGrpSpPr>
        <p:grpSpPr>
          <a:xfrm>
            <a:off x="7228719" y="4211234"/>
            <a:ext cx="3722981" cy="613034"/>
            <a:chOff x="4757800" y="713064"/>
            <a:chExt cx="2141690" cy="950752"/>
          </a:xfrm>
          <a:solidFill>
            <a:schemeClr val="bg2">
              <a:lumMod val="10000"/>
            </a:schemeClr>
          </a:solidFill>
        </p:grpSpPr>
        <p:sp>
          <p:nvSpPr>
            <p:cNvPr id="57" name="Rounded Rectangle 56"/>
            <p:cNvSpPr/>
            <p:nvPr/>
          </p:nvSpPr>
          <p:spPr>
            <a:xfrm>
              <a:off x="4757800" y="713064"/>
              <a:ext cx="2141690" cy="9507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58" name="Rounded Rectangle 8"/>
            <p:cNvSpPr txBox="1"/>
            <p:nvPr/>
          </p:nvSpPr>
          <p:spPr>
            <a:xfrm>
              <a:off x="4804210" y="759476"/>
              <a:ext cx="2075905" cy="857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1066800">
                <a:lnSpc>
                  <a:spcPct val="90000"/>
                </a:lnSpc>
                <a:spcBef>
                  <a:spcPct val="0"/>
                </a:spcBef>
                <a:spcAft>
                  <a:spcPct val="35000"/>
                </a:spcAft>
              </a:pPr>
              <a:r>
                <a:rPr lang="en-US" sz="2400" kern="1200" dirty="0" smtClean="0"/>
                <a:t>Avg. lines of data: 1500</a:t>
              </a:r>
              <a:endParaRPr lang="en-US" sz="2400" kern="1200" dirty="0"/>
            </a:p>
          </p:txBody>
        </p:sp>
      </p:grpSp>
      <p:sp>
        <p:nvSpPr>
          <p:cNvPr id="63" name="Text Box 2"/>
          <p:cNvSpPr txBox="1">
            <a:spLocks noChangeArrowheads="1"/>
          </p:cNvSpPr>
          <p:nvPr/>
        </p:nvSpPr>
        <p:spPr bwMode="auto">
          <a:xfrm>
            <a:off x="1677304" y="5054574"/>
            <a:ext cx="9890621" cy="700035"/>
          </a:xfrm>
          <a:prstGeom prst="rect">
            <a:avLst/>
          </a:prstGeom>
          <a:solidFill>
            <a:schemeClr val="accent4">
              <a:lumMod val="60000"/>
              <a:lumOff val="40000"/>
            </a:schemeClr>
          </a:solidFill>
          <a:ln w="9525">
            <a:solidFill>
              <a:srgbClr val="000000"/>
            </a:solidFill>
            <a:miter lim="800000"/>
            <a:headEnd/>
            <a:tailEnd/>
          </a:ln>
        </p:spPr>
        <p:txBody>
          <a:bodyPr rot="0" vert="horz" wrap="square" lIns="91440" tIns="45720" rIns="91440" bIns="45720" anchor="t" anchorCtr="0">
            <a:noAutofit/>
          </a:bodyPr>
          <a:lstStyle/>
          <a:p>
            <a:pPr marL="0" marR="0" algn="just" hangingPunct="0">
              <a:spcBef>
                <a:spcPts val="0"/>
              </a:spcBef>
              <a:spcAft>
                <a:spcPts val="0"/>
              </a:spcAft>
            </a:pPr>
            <a:r>
              <a:rPr lang="en-US" i="1" kern="700" dirty="0">
                <a:effectLst/>
                <a:latin typeface="Tahoma" panose="020B0604030504040204" pitchFamily="34" charset="0"/>
                <a:ea typeface="Tahoma" panose="020B0604030504040204" pitchFamily="34" charset="0"/>
                <a:cs typeface="Tahoma" panose="020B0604030504040204" pitchFamily="34" charset="0"/>
              </a:rPr>
              <a:t>{"Timestamp": "2019-10-22 08:34:26", "Project": "Stoughton High School", "File": "stoughton-high-school-ma.ng3", "</a:t>
            </a:r>
            <a:r>
              <a:rPr lang="en-US" i="1" kern="700" dirty="0">
                <a:solidFill>
                  <a:srgbClr val="FF0000"/>
                </a:solidFill>
                <a:effectLst/>
                <a:latin typeface="Tahoma" panose="020B0604030504040204" pitchFamily="34" charset="0"/>
                <a:ea typeface="Tahoma" panose="020B0604030504040204" pitchFamily="34" charset="0"/>
                <a:cs typeface="Tahoma" panose="020B0604030504040204" pitchFamily="34" charset="0"/>
              </a:rPr>
              <a:t>Change Tilt Angle for All Racks</a:t>
            </a:r>
            <a:r>
              <a:rPr lang="en-US" i="1" kern="700" dirty="0">
                <a:effectLst/>
                <a:latin typeface="Tahoma" panose="020B0604030504040204" pitchFamily="34" charset="0"/>
                <a:ea typeface="Tahoma" panose="020B0604030504040204" pitchFamily="34" charset="0"/>
                <a:cs typeface="Tahoma" panose="020B0604030504040204" pitchFamily="34" charset="0"/>
              </a:rPr>
              <a:t>": {"New Value": -1.0}}</a:t>
            </a:r>
            <a:endParaRPr lang="en-US" kern="700" dirty="0">
              <a:effectLst/>
              <a:latin typeface="Tahoma" panose="020B0604030504040204" pitchFamily="34" charset="0"/>
              <a:ea typeface="Tahoma" panose="020B0604030504040204" pitchFamily="34" charset="0"/>
              <a:cs typeface="Tahoma" panose="020B0604030504040204" pitchFamily="34" charset="0"/>
            </a:endParaRPr>
          </a:p>
        </p:txBody>
      </p:sp>
      <p:sp>
        <p:nvSpPr>
          <p:cNvPr id="64" name="Rectangle 63"/>
          <p:cNvSpPr/>
          <p:nvPr/>
        </p:nvSpPr>
        <p:spPr>
          <a:xfrm>
            <a:off x="7999332" y="3368991"/>
            <a:ext cx="4192668"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r>
              <a:rPr lang="en-US" sz="1600" b="1" i="1" kern="700" dirty="0" smtClean="0">
                <a:latin typeface="Arial" panose="020B0604020202020204" pitchFamily="34" charset="0"/>
                <a:ea typeface="Times New Roman" panose="02020603050405020304" pitchFamily="18" charset="0"/>
                <a:cs typeface="Arial" panose="020B0604020202020204" pitchFamily="34" charset="0"/>
              </a:rPr>
              <a:t> </a:t>
            </a:r>
            <a:r>
              <a:rPr lang="en-US" sz="1600" b="1" i="1" kern="700" dirty="0" smtClean="0">
                <a:latin typeface="Arial" panose="020B0604020202020204" pitchFamily="34" charset="0"/>
                <a:ea typeface="Times New Roman" panose="02020603050405020304" pitchFamily="18" charset="0"/>
                <a:cs typeface="Arial" panose="020B0604020202020204" pitchFamily="34" charset="0"/>
              </a:rPr>
              <a:t>Solarize school design </a:t>
            </a:r>
            <a:r>
              <a:rPr lang="en-US" sz="1600" b="1" i="1" kern="700" dirty="0" smtClean="0">
                <a:latin typeface="Arial" panose="020B0604020202020204" pitchFamily="34" charset="0"/>
                <a:ea typeface="Times New Roman" panose="02020603050405020304" pitchFamily="18" charset="0"/>
                <a:cs typeface="Arial" panose="020B0604020202020204" pitchFamily="34" charset="0"/>
              </a:rPr>
              <a:t>problem</a:t>
            </a:r>
            <a:endParaRPr lang="en-US" sz="1600" b="1" i="1" kern="700"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92459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7</a:t>
            </a:fld>
            <a:endParaRPr lang="en-US"/>
          </a:p>
        </p:txBody>
      </p:sp>
      <p:sp>
        <p:nvSpPr>
          <p:cNvPr id="5" name="Title 1"/>
          <p:cNvSpPr txBox="1">
            <a:spLocks/>
          </p:cNvSpPr>
          <p:nvPr/>
        </p:nvSpPr>
        <p:spPr>
          <a:xfrm>
            <a:off x="1278605" y="3671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3600" dirty="0" smtClean="0">
                <a:solidFill>
                  <a:srgbClr val="245F4A"/>
                </a:solidFill>
                <a:latin typeface="Tahoma" panose="020B0604030504040204" pitchFamily="34" charset="0"/>
                <a:ea typeface="Tahoma" panose="020B0604030504040204" pitchFamily="34" charset="0"/>
                <a:cs typeface="Tahoma" panose="020B0604030504040204" pitchFamily="34" charset="0"/>
              </a:rPr>
              <a:t>Data Processing</a:t>
            </a:r>
            <a:endParaRPr lang="en-US" sz="360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100661342"/>
              </p:ext>
            </p:extLst>
          </p:nvPr>
        </p:nvGraphicFramePr>
        <p:xfrm>
          <a:off x="1353914" y="719818"/>
          <a:ext cx="10698656" cy="3069213"/>
        </p:xfrm>
        <a:graphic>
          <a:graphicData uri="http://schemas.openxmlformats.org/drawingml/2006/table">
            <a:tbl>
              <a:tblPr firstRow="1" firstCol="1" bandRow="1">
                <a:tableStyleId>{5202B0CA-FC54-4496-8BCA-5EF66A818D29}</a:tableStyleId>
              </a:tblPr>
              <a:tblGrid>
                <a:gridCol w="2364088">
                  <a:extLst>
                    <a:ext uri="{9D8B030D-6E8A-4147-A177-3AD203B41FA5}">
                      <a16:colId xmlns:a16="http://schemas.microsoft.com/office/drawing/2014/main" val="1993380620"/>
                    </a:ext>
                  </a:extLst>
                </a:gridCol>
                <a:gridCol w="2799820">
                  <a:extLst>
                    <a:ext uri="{9D8B030D-6E8A-4147-A177-3AD203B41FA5}">
                      <a16:colId xmlns:a16="http://schemas.microsoft.com/office/drawing/2014/main" val="3006719266"/>
                    </a:ext>
                  </a:extLst>
                </a:gridCol>
                <a:gridCol w="5534748">
                  <a:extLst>
                    <a:ext uri="{9D8B030D-6E8A-4147-A177-3AD203B41FA5}">
                      <a16:colId xmlns:a16="http://schemas.microsoft.com/office/drawing/2014/main" val="3755822806"/>
                    </a:ext>
                  </a:extLst>
                </a:gridCol>
              </a:tblGrid>
              <a:tr h="248673">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Design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process</a:t>
                      </a:r>
                      <a:r>
                        <a:rPr lang="en-US" sz="1600" b="0" kern="700" baseline="0" dirty="0" smtClean="0">
                          <a:effectLst/>
                          <a:latin typeface="Tahoma" panose="020B0604030504040204" pitchFamily="34" charset="0"/>
                          <a:ea typeface="Tahoma" panose="020B0604030504040204" pitchFamily="34" charset="0"/>
                          <a:cs typeface="Tahoma" panose="020B0604030504040204" pitchFamily="34" charset="0"/>
                        </a:rPr>
                        <a:t>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stage</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Design action</a:t>
                      </a:r>
                    </a:p>
                  </a:txBody>
                  <a:tcPr marL="51435" marR="51435" marT="0" marB="0"/>
                </a:tc>
                <a:tc>
                  <a:txBody>
                    <a:bodyPr/>
                    <a:lstStyle/>
                    <a:p>
                      <a:pPr marL="0" marR="0" algn="ctr" hangingPunct="0">
                        <a:spcBef>
                          <a:spcPts val="0"/>
                        </a:spcBef>
                        <a:spcAft>
                          <a:spcPts val="0"/>
                        </a:spcAft>
                      </a:pP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The </a:t>
                      </a:r>
                      <a:r>
                        <a:rPr lang="en-US" sz="1600" b="0" kern="700" dirty="0">
                          <a:effectLst/>
                          <a:latin typeface="Tahoma" panose="020B0604030504040204" pitchFamily="34" charset="0"/>
                          <a:ea typeface="Tahoma" panose="020B0604030504040204" pitchFamily="34" charset="0"/>
                          <a:cs typeface="Tahoma" panose="020B0604030504040204" pitchFamily="34" charset="0"/>
                        </a:rPr>
                        <a:t>rationale</a:t>
                      </a:r>
                    </a:p>
                  </a:txBody>
                  <a:tcPr marL="51435" marR="51435" marT="0" marB="0"/>
                </a:tc>
                <a:extLst>
                  <a:ext uri="{0D108BD9-81ED-4DB2-BD59-A6C34878D82A}">
                    <a16:rowId xmlns:a16="http://schemas.microsoft.com/office/drawing/2014/main" val="1629615836"/>
                  </a:ext>
                </a:extLst>
              </a:tr>
              <a:tr h="497346">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Formulation</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Add any components</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Add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component</a:t>
                      </a:r>
                      <a:r>
                        <a:rPr lang="en-US" sz="1600" b="0" kern="700" baseline="0" dirty="0" smtClean="0">
                          <a:effectLst/>
                          <a:latin typeface="Tahoma" panose="020B0604030504040204" pitchFamily="34" charset="0"/>
                          <a:ea typeface="Tahoma" panose="020B0604030504040204" pitchFamily="34" charset="0"/>
                          <a:cs typeface="Tahoma" panose="020B0604030504040204" pitchFamily="34" charset="0"/>
                        </a:rPr>
                        <a:t> for construction and generating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solar energy (1)</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2933407141"/>
                  </a:ext>
                </a:extLst>
              </a:tr>
              <a:tr h="497346">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Analysis</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Analysis of annual net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energy (ANE)</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ANE is evaluated to get the actual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design performance (3)</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359882086"/>
                  </a:ext>
                </a:extLst>
              </a:tr>
              <a:tr h="497346">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Synthesis</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Edit any component</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Structure is edited when expected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performance </a:t>
                      </a:r>
                      <a:r>
                        <a:rPr lang="en-US" sz="1600" b="0" kern="700" dirty="0">
                          <a:effectLst/>
                          <a:latin typeface="Tahoma" panose="020B0604030504040204" pitchFamily="34" charset="0"/>
                          <a:ea typeface="Tahoma" panose="020B0604030504040204" pitchFamily="34" charset="0"/>
                          <a:cs typeface="Tahoma" panose="020B0604030504040204" pitchFamily="34" charset="0"/>
                        </a:rPr>
                        <a:t>is not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met (2)</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1359882785"/>
                  </a:ext>
                </a:extLst>
              </a:tr>
              <a:tr h="248673">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Evaluation</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Cost analysis</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To evaluate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construction</a:t>
                      </a:r>
                      <a:r>
                        <a:rPr lang="en-US" sz="1600" b="0" kern="700" baseline="0" dirty="0" smtClean="0">
                          <a:effectLst/>
                          <a:latin typeface="Tahoma" panose="020B0604030504040204" pitchFamily="34" charset="0"/>
                          <a:ea typeface="Tahoma" panose="020B0604030504040204" pitchFamily="34" charset="0"/>
                          <a:cs typeface="Tahoma" panose="020B0604030504040204" pitchFamily="34" charset="0"/>
                        </a:rPr>
                        <a:t>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cost</a:t>
                      </a:r>
                      <a:r>
                        <a:rPr lang="en-US" sz="1600" b="0" kern="700" baseline="0" dirty="0" smtClean="0">
                          <a:effectLst/>
                          <a:latin typeface="Tahoma" panose="020B0604030504040204" pitchFamily="34" charset="0"/>
                          <a:ea typeface="Tahoma" panose="020B0604030504040204" pitchFamily="34" charset="0"/>
                          <a:cs typeface="Tahoma" panose="020B0604030504040204" pitchFamily="34" charset="0"/>
                        </a:rPr>
                        <a:t> (4)</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1512342173"/>
                  </a:ext>
                </a:extLst>
              </a:tr>
              <a:tr h="306845">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Reformulation 1</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Remove structure</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Structure is removed and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added again (6)</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1815244712"/>
                  </a:ext>
                </a:extLst>
              </a:tr>
              <a:tr h="275638">
                <a:tc>
                  <a:txBody>
                    <a:bodyPr/>
                    <a:lstStyle/>
                    <a:p>
                      <a:pPr marL="0" marR="0" algn="ctr" hangingPunct="0">
                        <a:spcBef>
                          <a:spcPts val="0"/>
                        </a:spcBef>
                        <a:spcAft>
                          <a:spcPts val="0"/>
                        </a:spcAft>
                      </a:pPr>
                      <a:r>
                        <a:rPr lang="en-US" sz="1600" b="0" kern="700">
                          <a:effectLst/>
                          <a:latin typeface="Tahoma" panose="020B0604030504040204" pitchFamily="34" charset="0"/>
                          <a:ea typeface="Tahoma" panose="020B0604030504040204" pitchFamily="34" charset="0"/>
                          <a:cs typeface="Tahoma" panose="020B0604030504040204" pitchFamily="34" charset="0"/>
                        </a:rPr>
                        <a:t>Reformulation 2</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Remove solar device</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Solar panel is removed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to</a:t>
                      </a:r>
                      <a:r>
                        <a:rPr lang="en-US" sz="1600" b="0" kern="700" baseline="0" dirty="0" smtClean="0">
                          <a:effectLst/>
                          <a:latin typeface="Tahoma" panose="020B0604030504040204" pitchFamily="34" charset="0"/>
                          <a:ea typeface="Tahoma" panose="020B0604030504040204" pitchFamily="34" charset="0"/>
                          <a:cs typeface="Tahoma" panose="020B0604030504040204" pitchFamily="34" charset="0"/>
                        </a:rPr>
                        <a:t> influence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function (7)</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688848340"/>
                  </a:ext>
                </a:extLst>
              </a:tr>
              <a:tr h="497346">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Reformulation 3</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Remove other components</a:t>
                      </a:r>
                    </a:p>
                  </a:txBody>
                  <a:tcPr marL="51435" marR="51435" marT="0" marB="0"/>
                </a:tc>
                <a:tc>
                  <a:txBody>
                    <a:bodyPr/>
                    <a:lstStyle/>
                    <a:p>
                      <a:pPr marL="0" marR="0" algn="ctr" hangingPunct="0">
                        <a:spcBef>
                          <a:spcPts val="0"/>
                        </a:spcBef>
                        <a:spcAft>
                          <a:spcPts val="0"/>
                        </a:spcAft>
                      </a:pPr>
                      <a:r>
                        <a:rPr lang="en-US" sz="1600" b="0" kern="700" dirty="0">
                          <a:effectLst/>
                          <a:latin typeface="Tahoma" panose="020B0604030504040204" pitchFamily="34" charset="0"/>
                          <a:ea typeface="Tahoma" panose="020B0604030504040204" pitchFamily="34" charset="0"/>
                          <a:cs typeface="Tahoma" panose="020B0604030504040204" pitchFamily="34" charset="0"/>
                        </a:rPr>
                        <a:t>Roof is removed and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then added </a:t>
                      </a:r>
                      <a:r>
                        <a:rPr lang="en-US" sz="1600" b="0" kern="700" dirty="0">
                          <a:effectLst/>
                          <a:latin typeface="Tahoma" panose="020B0604030504040204" pitchFamily="34" charset="0"/>
                          <a:ea typeface="Tahoma" panose="020B0604030504040204" pitchFamily="34" charset="0"/>
                          <a:cs typeface="Tahoma" panose="020B0604030504040204" pitchFamily="34" charset="0"/>
                        </a:rPr>
                        <a:t>again to update the </a:t>
                      </a:r>
                      <a:r>
                        <a:rPr lang="en-US" sz="1600" b="0" kern="700" dirty="0" smtClean="0">
                          <a:effectLst/>
                          <a:latin typeface="Tahoma" panose="020B0604030504040204" pitchFamily="34" charset="0"/>
                          <a:ea typeface="Tahoma" panose="020B0604030504040204" pitchFamily="34" charset="0"/>
                          <a:cs typeface="Tahoma" panose="020B0604030504040204" pitchFamily="34" charset="0"/>
                        </a:rPr>
                        <a:t>function (8)</a:t>
                      </a:r>
                      <a:endParaRPr lang="en-US" sz="1600" b="0" kern="700" dirty="0">
                        <a:effectLst/>
                        <a:latin typeface="Tahoma" panose="020B0604030504040204" pitchFamily="34" charset="0"/>
                        <a:ea typeface="Tahoma" panose="020B0604030504040204" pitchFamily="34" charset="0"/>
                        <a:cs typeface="Tahoma" panose="020B0604030504040204" pitchFamily="34" charset="0"/>
                      </a:endParaRPr>
                    </a:p>
                  </a:txBody>
                  <a:tcPr marL="51435" marR="51435" marT="0" marB="0"/>
                </a:tc>
                <a:extLst>
                  <a:ext uri="{0D108BD9-81ED-4DB2-BD59-A6C34878D82A}">
                    <a16:rowId xmlns:a16="http://schemas.microsoft.com/office/drawing/2014/main" val="1729255299"/>
                  </a:ext>
                </a:extLst>
              </a:tr>
            </a:tbl>
          </a:graphicData>
        </a:graphic>
      </p:graphicFrame>
      <p:sp>
        <p:nvSpPr>
          <p:cNvPr id="2" name="TextBox 1"/>
          <p:cNvSpPr txBox="1"/>
          <p:nvPr/>
        </p:nvSpPr>
        <p:spPr>
          <a:xfrm>
            <a:off x="1353914" y="6093539"/>
            <a:ext cx="5330199" cy="307777"/>
          </a:xfrm>
          <a:prstGeom prst="rect">
            <a:avLst/>
          </a:prstGeom>
          <a:noFill/>
        </p:spPr>
        <p:txBody>
          <a:bodyPr wrap="square" rtlCol="0">
            <a:spAutoFit/>
          </a:bodyPr>
          <a:lstStyle/>
          <a:p>
            <a:r>
              <a:rPr lang="en-US" sz="1400" b="1" dirty="0" smtClean="0">
                <a:latin typeface="Tahoma" panose="020B0604030504040204" pitchFamily="34" charset="0"/>
                <a:ea typeface="Tahoma" panose="020B0604030504040204" pitchFamily="34" charset="0"/>
                <a:cs typeface="Tahoma" panose="020B0604030504040204" pitchFamily="34" charset="0"/>
              </a:rPr>
              <a:t>FBS design process model </a:t>
            </a:r>
            <a:r>
              <a:rPr lang="en-US" sz="1400" dirty="0" smtClean="0">
                <a:latin typeface="Arial" panose="020B0604020202020204" pitchFamily="34" charset="0"/>
                <a:cs typeface="Arial" panose="020B0604020202020204" pitchFamily="34" charset="0"/>
              </a:rPr>
              <a:t>[</a:t>
            </a:r>
            <a:r>
              <a:rPr lang="en-US" sz="1400" i="1" dirty="0" err="1" smtClean="0">
                <a:latin typeface="Arial" panose="020B0604020202020204" pitchFamily="34" charset="0"/>
                <a:cs typeface="Arial" panose="020B0604020202020204" pitchFamily="34" charset="0"/>
              </a:rPr>
              <a:t>Gero</a:t>
            </a:r>
            <a:r>
              <a:rPr lang="en-US" sz="1400" i="1" dirty="0">
                <a:latin typeface="Arial" panose="020B0604020202020204" pitchFamily="34" charset="0"/>
                <a:cs typeface="Arial" panose="020B0604020202020204" pitchFamily="34" charset="0"/>
              </a:rPr>
              <a:t>, J. Sci. Res. 1990</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914" y="3802543"/>
            <a:ext cx="2790247" cy="2281526"/>
          </a:xfrm>
          <a:prstGeom prst="rect">
            <a:avLst/>
          </a:prstGeom>
        </p:spPr>
      </p:pic>
      <p:sp>
        <p:nvSpPr>
          <p:cNvPr id="40" name="Content Placeholder 2"/>
          <p:cNvSpPr txBox="1">
            <a:spLocks/>
          </p:cNvSpPr>
          <p:nvPr/>
        </p:nvSpPr>
        <p:spPr>
          <a:xfrm>
            <a:off x="4085247" y="3885689"/>
            <a:ext cx="8229791" cy="2207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100" dirty="0" smtClean="0">
                <a:latin typeface="Tahoma" panose="020B0604030504040204" pitchFamily="34" charset="0"/>
                <a:ea typeface="Tahoma" panose="020B0604030504040204" pitchFamily="34" charset="0"/>
                <a:cs typeface="Tahoma" panose="020B0604030504040204" pitchFamily="34" charset="0"/>
              </a:rPr>
              <a:t>Function-behavior-structure (FBS) design process model is used in </a:t>
            </a:r>
            <a:r>
              <a:rPr lang="en-US" sz="2100" b="1" dirty="0">
                <a:latin typeface="Tahoma" panose="020B0604030504040204" pitchFamily="34" charset="0"/>
                <a:ea typeface="Tahoma" panose="020B0604030504040204" pitchFamily="34" charset="0"/>
                <a:cs typeface="Tahoma" panose="020B0604030504040204" pitchFamily="34" charset="0"/>
              </a:rPr>
              <a:t>a</a:t>
            </a:r>
            <a:r>
              <a:rPr lang="en-US" sz="2100" b="1" dirty="0" smtClean="0">
                <a:latin typeface="Tahoma" panose="020B0604030504040204" pitchFamily="34" charset="0"/>
                <a:ea typeface="Tahoma" panose="020B0604030504040204" pitchFamily="34" charset="0"/>
                <a:cs typeface="Tahoma" panose="020B0604030504040204" pitchFamily="34" charset="0"/>
              </a:rPr>
              <a:t>ction preference </a:t>
            </a:r>
            <a:r>
              <a:rPr lang="en-US" sz="2100" dirty="0" smtClean="0">
                <a:latin typeface="Tahoma" panose="020B0604030504040204" pitchFamily="34" charset="0"/>
                <a:ea typeface="Tahoma" panose="020B0604030504040204" pitchFamily="34" charset="0"/>
                <a:cs typeface="Tahoma" panose="020B0604030504040204" pitchFamily="34" charset="0"/>
              </a:rPr>
              <a:t>and </a:t>
            </a:r>
            <a:r>
              <a:rPr lang="en-US" sz="2100" b="1" dirty="0" smtClean="0">
                <a:latin typeface="Tahoma" panose="020B0604030504040204" pitchFamily="34" charset="0"/>
                <a:ea typeface="Tahoma" panose="020B0604030504040204" pitchFamily="34" charset="0"/>
                <a:cs typeface="Tahoma" panose="020B0604030504040204" pitchFamily="34" charset="0"/>
              </a:rPr>
              <a:t>one-step sequential behavior</a:t>
            </a:r>
            <a:r>
              <a:rPr lang="en-US" sz="2100" dirty="0" smtClean="0">
                <a:latin typeface="Tahoma" panose="020B0604030504040204" pitchFamily="34" charset="0"/>
                <a:ea typeface="Tahoma" panose="020B0604030504040204" pitchFamily="34" charset="0"/>
                <a:cs typeface="Tahoma" panose="020B0604030504040204" pitchFamily="34" charset="0"/>
              </a:rPr>
              <a:t>.</a:t>
            </a:r>
          </a:p>
          <a:p>
            <a:r>
              <a:rPr lang="en-US" sz="2100" dirty="0" smtClean="0">
                <a:latin typeface="Tahoma" panose="020B0604030504040204" pitchFamily="34" charset="0"/>
                <a:ea typeface="Tahoma" panose="020B0604030504040204" pitchFamily="34" charset="0"/>
                <a:cs typeface="Tahoma" panose="020B0604030504040204" pitchFamily="34" charset="0"/>
              </a:rPr>
              <a:t>The dimensionality of large action space in </a:t>
            </a:r>
            <a:r>
              <a:rPr lang="en-US" sz="2100" b="1" dirty="0" smtClean="0">
                <a:latin typeface="Tahoma" panose="020B0604030504040204" pitchFamily="34" charset="0"/>
                <a:ea typeface="Tahoma" panose="020B0604030504040204" pitchFamily="34" charset="0"/>
                <a:cs typeface="Tahoma" panose="020B0604030504040204" pitchFamily="34" charset="0"/>
              </a:rPr>
              <a:t>reduced</a:t>
            </a:r>
            <a:r>
              <a:rPr lang="en-US" sz="2100" dirty="0" smtClean="0">
                <a:latin typeface="Tahoma" panose="020B0604030504040204" pitchFamily="34" charset="0"/>
                <a:ea typeface="Tahoma" panose="020B0604030504040204" pitchFamily="34" charset="0"/>
                <a:cs typeface="Tahoma" panose="020B0604030504040204" pitchFamily="34" charset="0"/>
              </a:rPr>
              <a:t> by applying the design process model.</a:t>
            </a:r>
          </a:p>
          <a:p>
            <a:r>
              <a:rPr lang="en-US" sz="2100" dirty="0" smtClean="0">
                <a:latin typeface="Tahoma" panose="020B0604030504040204" pitchFamily="34" charset="0"/>
                <a:ea typeface="Tahoma" panose="020B0604030504040204" pitchFamily="34" charset="0"/>
                <a:cs typeface="Tahoma" panose="020B0604030504040204" pitchFamily="34" charset="0"/>
              </a:rPr>
              <a:t>This treatment is similar to an embedding (latent space representation).</a:t>
            </a:r>
            <a:endParaRPr lang="en-US" sz="21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8957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8</a:t>
            </a:fld>
            <a:endParaRPr lang="en-US"/>
          </a:p>
        </p:txBody>
      </p:sp>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6102075"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Action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1"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Technical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pic>
        <p:nvPicPr>
          <p:cNvPr id="81" name="Picture 80"/>
          <p:cNvPicPr/>
          <p:nvPr/>
        </p:nvPicPr>
        <p:blipFill>
          <a:blip r:embed="rId4" cstate="print">
            <a:extLst>
              <a:ext uri="{28A0092B-C50C-407E-A947-70E740481C1C}">
                <a14:useLocalDpi xmlns:a14="http://schemas.microsoft.com/office/drawing/2010/main" val="0"/>
              </a:ext>
            </a:extLst>
          </a:blip>
          <a:stretch>
            <a:fillRect/>
          </a:stretch>
        </p:blipFill>
        <p:spPr>
          <a:xfrm>
            <a:off x="2169823" y="2247142"/>
            <a:ext cx="4348820" cy="2836302"/>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1337328" y="5494007"/>
                <a:ext cx="1096204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Tahoma" panose="020B0604030504040204" pitchFamily="34" charset="0"/>
                    <a:ea typeface="Tahoma" panose="020B0604030504040204" pitchFamily="34" charset="0"/>
                    <a:cs typeface="Tahoma" panose="020B0604030504040204" pitchFamily="34" charset="0"/>
                  </a:rPr>
                  <a:t>We get </a:t>
                </a:r>
                <a14:m>
                  <m:oMath xmlns:m="http://schemas.openxmlformats.org/officeDocument/2006/math">
                    <m:r>
                      <a:rPr lang="en-US" sz="2000" b="0" i="1" smtClean="0">
                        <a:latin typeface="Cambria Math" panose="02040503050406030204" pitchFamily="18" charset="0"/>
                        <a:ea typeface="Tahoma" panose="020B0604030504040204" pitchFamily="34" charset="0"/>
                        <a:cs typeface="Tahoma" panose="020B0604030504040204" pitchFamily="34" charset="0"/>
                      </a:rPr>
                      <m:t>7</m:t>
                    </m:r>
                    <m:r>
                      <a:rPr lang="en-US" sz="2000" b="0" i="1" smtClean="0">
                        <a:latin typeface="Cambria Math" panose="02040503050406030204" pitchFamily="18" charset="0"/>
                        <a:ea typeface="Cambria Math" panose="02040503050406030204" pitchFamily="18" charset="0"/>
                        <a:cs typeface="Tahoma" panose="020B0604030504040204" pitchFamily="34" charset="0"/>
                      </a:rPr>
                      <m:t>×1 </m:t>
                    </m:r>
                  </m:oMath>
                </a14:m>
                <a:r>
                  <a:rPr lang="en-US" sz="2000" dirty="0" smtClean="0">
                    <a:latin typeface="Tahoma" panose="020B0604030504040204" pitchFamily="34" charset="0"/>
                    <a:ea typeface="Tahoma" panose="020B0604030504040204" pitchFamily="34" charset="0"/>
                    <a:cs typeface="Tahoma" panose="020B0604030504040204" pitchFamily="34" charset="0"/>
                  </a:rPr>
                  <a:t>action preference vector for each of the </a:t>
                </a:r>
                <a:r>
                  <a:rPr lang="en-US" sz="2000" dirty="0" smtClean="0">
                    <a:latin typeface="Tahoma" panose="020B0604030504040204" pitchFamily="34" charset="0"/>
                    <a:ea typeface="Tahoma" panose="020B0604030504040204" pitchFamily="34" charset="0"/>
                    <a:cs typeface="Tahoma" panose="020B0604030504040204" pitchFamily="34" charset="0"/>
                  </a:rPr>
                  <a:t>designer ([30,7,85,9,5,1,0]).</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dirty="0" smtClean="0">
                    <a:latin typeface="Tahoma" panose="020B0604030504040204" pitchFamily="34" charset="0"/>
                    <a:ea typeface="Tahoma" panose="020B0604030504040204" pitchFamily="34" charset="0"/>
                    <a:cs typeface="Tahoma" panose="020B0604030504040204" pitchFamily="34" charset="0"/>
                  </a:rPr>
                  <a:t>For </a:t>
                </a:r>
                <a14:m>
                  <m:oMath xmlns:m="http://schemas.openxmlformats.org/officeDocument/2006/math">
                    <m:r>
                      <a:rPr lang="en-US" sz="2000" b="0" i="1" smtClean="0">
                        <a:latin typeface="Cambria Math" panose="02040503050406030204" pitchFamily="18" charset="0"/>
                        <a:ea typeface="Tahoma" panose="020B0604030504040204" pitchFamily="34" charset="0"/>
                        <a:cs typeface="Tahoma" panose="020B0604030504040204" pitchFamily="34" charset="0"/>
                      </a:rPr>
                      <m:t>39</m:t>
                    </m:r>
                  </m:oMath>
                </a14:m>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number of designers we obtain </a:t>
                </a:r>
                <a14:m>
                  <m:oMath xmlns:m="http://schemas.openxmlformats.org/officeDocument/2006/math">
                    <m:r>
                      <a:rPr lang="en-US" sz="2000" b="0" i="1" smtClean="0">
                        <a:latin typeface="Cambria Math" panose="02040503050406030204" pitchFamily="18" charset="0"/>
                        <a:ea typeface="Tahoma" panose="020B0604030504040204" pitchFamily="34" charset="0"/>
                        <a:cs typeface="Tahoma" panose="020B0604030504040204" pitchFamily="34" charset="0"/>
                      </a:rPr>
                      <m:t>7</m:t>
                    </m:r>
                    <m:r>
                      <a:rPr lang="en-US" sz="2000" b="0" i="1" smtClean="0">
                        <a:latin typeface="Cambria Math" panose="02040503050406030204" pitchFamily="18" charset="0"/>
                        <a:ea typeface="Cambria Math" panose="02040503050406030204" pitchFamily="18" charset="0"/>
                        <a:cs typeface="Tahoma" panose="020B0604030504040204" pitchFamily="34" charset="0"/>
                      </a:rPr>
                      <m:t>×</m:t>
                    </m:r>
                    <m:r>
                      <a:rPr lang="en-US" sz="2000" b="0" i="1" smtClean="0">
                        <a:latin typeface="Cambria Math" panose="02040503050406030204" pitchFamily="18" charset="0"/>
                        <a:ea typeface="Cambria Math" panose="02040503050406030204" pitchFamily="18" charset="0"/>
                        <a:cs typeface="Tahoma" panose="020B0604030504040204" pitchFamily="34" charset="0"/>
                      </a:rPr>
                      <m:t>39</m:t>
                    </m:r>
                  </m:oMath>
                </a14:m>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b="1" dirty="0" smtClean="0">
                    <a:latin typeface="Tahoma" panose="020B0604030504040204" pitchFamily="34" charset="0"/>
                    <a:ea typeface="Tahoma" panose="020B0604030504040204" pitchFamily="34" charset="0"/>
                    <a:cs typeface="Tahoma" panose="020B0604030504040204" pitchFamily="34" charset="0"/>
                  </a:rPr>
                  <a:t>action preference matrix</a:t>
                </a:r>
                <a:endParaRPr lang="en-US" sz="2000" b="1"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1337328" y="5494007"/>
                <a:ext cx="10962042" cy="707886"/>
              </a:xfrm>
              <a:prstGeom prst="rect">
                <a:avLst/>
              </a:prstGeom>
              <a:blipFill>
                <a:blip r:embed="rId5"/>
                <a:stretch>
                  <a:fillRect l="-500" t="-4310" b="-14655"/>
                </a:stretch>
              </a:blipFill>
            </p:spPr>
            <p:txBody>
              <a:bodyPr/>
              <a:lstStyle/>
              <a:p>
                <a:r>
                  <a:rPr lang="en-US">
                    <a:noFill/>
                  </a:rPr>
                  <a:t> </a:t>
                </a:r>
              </a:p>
            </p:txBody>
          </p:sp>
        </mc:Fallback>
      </mc:AlternateContent>
      <p:sp>
        <p:nvSpPr>
          <p:cNvPr id="7" name="TextBox 6"/>
          <p:cNvSpPr txBox="1"/>
          <p:nvPr/>
        </p:nvSpPr>
        <p:spPr>
          <a:xfrm>
            <a:off x="1965157" y="5148003"/>
            <a:ext cx="4963966" cy="338554"/>
          </a:xfrm>
          <a:prstGeom prst="rect">
            <a:avLst/>
          </a:prstGeom>
          <a:noFill/>
        </p:spPr>
        <p:txBody>
          <a:bodyPr wrap="square" rtlCol="0">
            <a:spAutoFit/>
          </a:bodyPr>
          <a:lstStyle/>
          <a:p>
            <a:pPr algn="ctr"/>
            <a:r>
              <a:rPr lang="en-US" sz="1600" b="1" dirty="0" smtClean="0">
                <a:latin typeface="Tahoma" panose="020B0604030504040204" pitchFamily="34" charset="0"/>
                <a:ea typeface="Tahoma" panose="020B0604030504040204" pitchFamily="34" charset="0"/>
                <a:cs typeface="Tahoma" panose="020B0604030504040204" pitchFamily="34" charset="0"/>
              </a:rPr>
              <a:t>Action preferences of one designer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p:grpSp>
        <p:nvGrpSpPr>
          <p:cNvPr id="8" name="Group 7"/>
          <p:cNvGrpSpPr/>
          <p:nvPr/>
        </p:nvGrpSpPr>
        <p:grpSpPr>
          <a:xfrm>
            <a:off x="2169822" y="1210804"/>
            <a:ext cx="8294146" cy="940630"/>
            <a:chOff x="510206" y="3793818"/>
            <a:chExt cx="7184878" cy="981455"/>
          </a:xfrm>
          <a:solidFill>
            <a:schemeClr val="accent4">
              <a:lumMod val="75000"/>
            </a:schemeClr>
          </a:solidFill>
        </p:grpSpPr>
        <p:sp>
          <p:nvSpPr>
            <p:cNvPr id="9" name="Rectangle 8"/>
            <p:cNvSpPr/>
            <p:nvPr/>
          </p:nvSpPr>
          <p:spPr>
            <a:xfrm>
              <a:off x="510207" y="3793818"/>
              <a:ext cx="902456"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0" name="Rectangle 9"/>
            <p:cNvSpPr/>
            <p:nvPr/>
          </p:nvSpPr>
          <p:spPr>
            <a:xfrm>
              <a:off x="1412664" y="3793818"/>
              <a:ext cx="826088"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wall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1" name="Right Arrow 10"/>
            <p:cNvSpPr/>
            <p:nvPr/>
          </p:nvSpPr>
          <p:spPr>
            <a:xfrm>
              <a:off x="1288488" y="3895925"/>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2" name="Rectangle 11"/>
            <p:cNvSpPr/>
            <p:nvPr/>
          </p:nvSpPr>
          <p:spPr>
            <a:xfrm>
              <a:off x="2238752" y="3793818"/>
              <a:ext cx="1070042"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Edit Window</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3" name="Right Arrow 12"/>
            <p:cNvSpPr/>
            <p:nvPr/>
          </p:nvSpPr>
          <p:spPr>
            <a:xfrm>
              <a:off x="2152759" y="3895924"/>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4" name="Rectangle 13"/>
            <p:cNvSpPr/>
            <p:nvPr/>
          </p:nvSpPr>
          <p:spPr>
            <a:xfrm>
              <a:off x="3302818" y="3793818"/>
              <a:ext cx="1416168"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Remove Window</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5" name="Right Arrow 14"/>
            <p:cNvSpPr/>
            <p:nvPr/>
          </p:nvSpPr>
          <p:spPr>
            <a:xfrm>
              <a:off x="3230893" y="3895924"/>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6" name="Rectangle 15"/>
            <p:cNvSpPr/>
            <p:nvPr/>
          </p:nvSpPr>
          <p:spPr>
            <a:xfrm>
              <a:off x="4718986" y="3793818"/>
              <a:ext cx="448235"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7" name="Right Arrow 16"/>
            <p:cNvSpPr/>
            <p:nvPr/>
          </p:nvSpPr>
          <p:spPr>
            <a:xfrm>
              <a:off x="4632993" y="3895924"/>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p:nvPr/>
          </p:nvSpPr>
          <p:spPr>
            <a:xfrm>
              <a:off x="5167222" y="3793818"/>
              <a:ext cx="836036"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Add Roof</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9" name="Right Arrow 18"/>
            <p:cNvSpPr/>
            <p:nvPr/>
          </p:nvSpPr>
          <p:spPr>
            <a:xfrm>
              <a:off x="5081228" y="3895924"/>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p:nvPr/>
          </p:nvSpPr>
          <p:spPr>
            <a:xfrm>
              <a:off x="5917268" y="3793818"/>
              <a:ext cx="1777816"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err="1" smtClean="0">
                  <a:latin typeface="Tahoma" panose="020B0604030504040204" pitchFamily="34" charset="0"/>
                  <a:ea typeface="Tahoma" panose="020B0604030504040204" pitchFamily="34" charset="0"/>
                  <a:cs typeface="Tahoma" panose="020B0604030504040204" pitchFamily="34" charset="0"/>
                </a:rPr>
                <a:t>EnergyAnnualAnlysis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1" name="Right Arrow 20"/>
            <p:cNvSpPr/>
            <p:nvPr/>
          </p:nvSpPr>
          <p:spPr>
            <a:xfrm>
              <a:off x="5902987" y="3895924"/>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p:nvPr/>
          </p:nvSpPr>
          <p:spPr>
            <a:xfrm>
              <a:off x="510206" y="4186715"/>
              <a:ext cx="7184877" cy="210002"/>
            </a:xfrm>
            <a:prstGeom prst="rect">
              <a:avLst/>
            </a:prstGeom>
            <a:grpFill/>
            <a:ln>
              <a:solidFill>
                <a:schemeClr val="bg2">
                  <a:lumMod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FBS Design process model</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3" name="Rectangle 22"/>
            <p:cNvSpPr/>
            <p:nvPr/>
          </p:nvSpPr>
          <p:spPr>
            <a:xfrm>
              <a:off x="510207" y="4511599"/>
              <a:ext cx="1022580"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Formulation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4" name="Rectangle 23"/>
            <p:cNvSpPr/>
            <p:nvPr/>
          </p:nvSpPr>
          <p:spPr>
            <a:xfrm>
              <a:off x="1495639" y="4511327"/>
              <a:ext cx="1018925"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Formulation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5" name="Rectangle 24"/>
            <p:cNvSpPr/>
            <p:nvPr/>
          </p:nvSpPr>
          <p:spPr>
            <a:xfrm>
              <a:off x="2514567" y="4510269"/>
              <a:ext cx="932071"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Synthesis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6" name="Rectangle 25"/>
            <p:cNvSpPr/>
            <p:nvPr/>
          </p:nvSpPr>
          <p:spPr>
            <a:xfrm>
              <a:off x="3411445" y="4510268"/>
              <a:ext cx="1290834"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Reformulation 1</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p:nvPr/>
          </p:nvSpPr>
          <p:spPr>
            <a:xfrm>
              <a:off x="4652463" y="4511327"/>
              <a:ext cx="428765"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8" name="Rectangle 27"/>
            <p:cNvSpPr/>
            <p:nvPr/>
          </p:nvSpPr>
          <p:spPr>
            <a:xfrm>
              <a:off x="5061145" y="4512626"/>
              <a:ext cx="1203769"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Formulation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9" name="Rectangle 28"/>
            <p:cNvSpPr/>
            <p:nvPr/>
          </p:nvSpPr>
          <p:spPr>
            <a:xfrm>
              <a:off x="6221596" y="4510267"/>
              <a:ext cx="1473486" cy="262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Formulation</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0" name="Right Arrow 29"/>
            <p:cNvSpPr/>
            <p:nvPr/>
          </p:nvSpPr>
          <p:spPr>
            <a:xfrm>
              <a:off x="1426396" y="4622396"/>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1" name="Right Arrow 30"/>
            <p:cNvSpPr/>
            <p:nvPr/>
          </p:nvSpPr>
          <p:spPr>
            <a:xfrm>
              <a:off x="2445441" y="4616818"/>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2" name="Right Arrow 31"/>
            <p:cNvSpPr/>
            <p:nvPr/>
          </p:nvSpPr>
          <p:spPr>
            <a:xfrm>
              <a:off x="3329434" y="4619533"/>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3" name="Right Arrow 32"/>
            <p:cNvSpPr/>
            <p:nvPr/>
          </p:nvSpPr>
          <p:spPr>
            <a:xfrm>
              <a:off x="4598490" y="4616817"/>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4" name="Right Arrow 33"/>
            <p:cNvSpPr/>
            <p:nvPr/>
          </p:nvSpPr>
          <p:spPr>
            <a:xfrm>
              <a:off x="5009785" y="4616817"/>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5" name="Right Arrow 34"/>
            <p:cNvSpPr/>
            <p:nvPr/>
          </p:nvSpPr>
          <p:spPr>
            <a:xfrm>
              <a:off x="6204349" y="4616817"/>
              <a:ext cx="171983" cy="65741"/>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6" name="Down Arrow 35"/>
            <p:cNvSpPr/>
            <p:nvPr/>
          </p:nvSpPr>
          <p:spPr>
            <a:xfrm>
              <a:off x="3871780" y="4048423"/>
              <a:ext cx="153681" cy="163898"/>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sp>
          <p:nvSpPr>
            <p:cNvPr id="37" name="Down Arrow 36"/>
            <p:cNvSpPr/>
            <p:nvPr/>
          </p:nvSpPr>
          <p:spPr>
            <a:xfrm>
              <a:off x="3871780" y="4386590"/>
              <a:ext cx="153681" cy="163898"/>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Tahoma" panose="020B0604030504040204" pitchFamily="34" charset="0"/>
                <a:ea typeface="Tahoma" panose="020B0604030504040204" pitchFamily="34" charset="0"/>
                <a:cs typeface="Tahoma" panose="020B0604030504040204" pitchFamily="34" charset="0"/>
              </a:endParaRPr>
            </a:p>
          </p:txBody>
        </p:sp>
      </p:grpSp>
      <p:sp>
        <p:nvSpPr>
          <p:cNvPr id="38" name="Right Arrow 37"/>
          <p:cNvSpPr/>
          <p:nvPr/>
        </p:nvSpPr>
        <p:spPr>
          <a:xfrm>
            <a:off x="6355233" y="3528239"/>
            <a:ext cx="227648"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BAE532-AF70-7D41-BAA2-BCBDFA5DCC26}"/>
              </a:ext>
            </a:extLst>
          </p:cNvPr>
          <p:cNvSpPr/>
          <p:nvPr/>
        </p:nvSpPr>
        <p:spPr>
          <a:xfrm>
            <a:off x="6666236" y="2811441"/>
            <a:ext cx="1821897" cy="16318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graphicFrame>
            <p:nvGraphicFramePr>
              <p:cNvPr id="40" name="Table 39"/>
              <p:cNvGraphicFramePr>
                <a:graphicFrameLocks noGrp="1"/>
              </p:cNvGraphicFramePr>
              <p:nvPr>
                <p:extLst>
                  <p:ext uri="{D42A27DB-BD31-4B8C-83A1-F6EECF244321}">
                    <p14:modId xmlns:p14="http://schemas.microsoft.com/office/powerpoint/2010/main" val="3107587026"/>
                  </p:ext>
                </p:extLst>
              </p:nvPr>
            </p:nvGraphicFramePr>
            <p:xfrm>
              <a:off x="7296783" y="3049162"/>
              <a:ext cx="1157214" cy="907071"/>
            </p:xfrm>
            <a:graphic>
              <a:graphicData uri="http://schemas.openxmlformats.org/drawingml/2006/table">
                <a:tbl>
                  <a:tblPr firstRow="1" bandRow="1">
                    <a:tableStyleId>{616DA210-FB5B-4158-B5E0-FEB733F419BA}</a:tableStyleId>
                  </a:tblPr>
                  <a:tblGrid>
                    <a:gridCol w="376650">
                      <a:extLst>
                        <a:ext uri="{9D8B030D-6E8A-4147-A177-3AD203B41FA5}">
                          <a16:colId xmlns:a16="http://schemas.microsoft.com/office/drawing/2014/main" val="3882499658"/>
                        </a:ext>
                      </a:extLst>
                    </a:gridCol>
                    <a:gridCol w="374943">
                      <a:extLst>
                        <a:ext uri="{9D8B030D-6E8A-4147-A177-3AD203B41FA5}">
                          <a16:colId xmlns:a16="http://schemas.microsoft.com/office/drawing/2014/main" val="193384358"/>
                        </a:ext>
                      </a:extLst>
                    </a:gridCol>
                    <a:gridCol w="405621">
                      <a:extLst>
                        <a:ext uri="{9D8B030D-6E8A-4147-A177-3AD203B41FA5}">
                          <a16:colId xmlns:a16="http://schemas.microsoft.com/office/drawing/2014/main" val="1899331061"/>
                        </a:ext>
                      </a:extLst>
                    </a:gridCol>
                  </a:tblGrid>
                  <a:tr h="483770">
                    <a:tc>
                      <a:txBody>
                        <a:bodyPr/>
                        <a:lstStyle/>
                        <a:p>
                          <a:pPr algn="ctr"/>
                          <a:r>
                            <a:rPr lang="en-US" sz="1800" dirty="0" smtClean="0"/>
                            <a:t>F</a:t>
                          </a:r>
                          <a:endParaRPr lang="en-US" sz="1800" dirty="0"/>
                        </a:p>
                      </a:txBody>
                      <a:tcPr/>
                    </a:tc>
                    <a:tc>
                      <a:txBody>
                        <a:bodyPr/>
                        <a:lstStyle/>
                        <a:p>
                          <a:pPr algn="ctr"/>
                          <a:r>
                            <a:rPr lang="en-US" sz="1050" dirty="0" smtClean="0"/>
                            <a:t>…</a:t>
                          </a:r>
                          <a:endParaRPr lang="en-US" sz="1050" dirty="0"/>
                        </a:p>
                      </a:txBody>
                      <a:tcPr/>
                    </a:tc>
                    <a:tc>
                      <a:txBody>
                        <a:bodyPr/>
                        <a:lstStyle/>
                        <a:p>
                          <a:pPr algn="ctr"/>
                          <a:r>
                            <a:rPr lang="en-US" sz="1600" dirty="0" smtClean="0"/>
                            <a:t>R1</a:t>
                          </a:r>
                          <a:endParaRPr lang="en-US" sz="1600" dirty="0"/>
                        </a:p>
                      </a:txBody>
                      <a:tcPr/>
                    </a:tc>
                    <a:extLst>
                      <a:ext uri="{0D108BD9-81ED-4DB2-BD59-A6C34878D82A}">
                        <a16:rowId xmlns:a16="http://schemas.microsoft.com/office/drawing/2014/main" val="354641888"/>
                      </a:ext>
                    </a:extLst>
                  </a:tr>
                  <a:tr h="423301">
                    <a:tc>
                      <a:txBody>
                        <a:bodyPr/>
                        <a:lstStyle/>
                        <a:p>
                          <a:pPr algn="ct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Tahoma" panose="020B0604030504040204" pitchFamily="34" charset="0"/>
                                    <a:cs typeface="Tahoma" panose="020B0604030504040204" pitchFamily="34" charset="0"/>
                                  </a:rPr>
                                  <m:t>3</m:t>
                                </m:r>
                                <m:r>
                                  <a:rPr lang="en-US" sz="12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0</m:t>
                                </m:r>
                              </m:oMath>
                            </m:oMathPara>
                          </a14:m>
                          <a:endParaRPr lang="en-US" sz="1200" dirty="0"/>
                        </a:p>
                      </a:txBody>
                      <a:tcPr/>
                    </a:tc>
                    <a:tc>
                      <a:txBody>
                        <a:bodyPr/>
                        <a:lstStyle/>
                        <a:p>
                          <a:pPr algn="ctr"/>
                          <a:r>
                            <a:rPr lang="en-US" sz="1200" dirty="0" smtClean="0"/>
                            <a:t>…</a:t>
                          </a:r>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smtClean="0">
                                    <a:solidFill>
                                      <a:schemeClr val="tx1"/>
                                    </a:solidFill>
                                    <a:latin typeface="Cambria Math" panose="02040503050406030204" pitchFamily="18" charset="0"/>
                                    <a:ea typeface="Tahoma" panose="020B0604030504040204" pitchFamily="34" charset="0"/>
                                    <a:cs typeface="Tahoma" panose="020B0604030504040204" pitchFamily="34" charset="0"/>
                                  </a:rPr>
                                  <m:t>0</m:t>
                                </m:r>
                              </m:oMath>
                            </m:oMathPara>
                          </a14:m>
                          <a:endParaRPr lang="en-US" sz="1200" dirty="0"/>
                        </a:p>
                      </a:txBody>
                      <a:tcPr/>
                    </a:tc>
                    <a:extLst>
                      <a:ext uri="{0D108BD9-81ED-4DB2-BD59-A6C34878D82A}">
                        <a16:rowId xmlns:a16="http://schemas.microsoft.com/office/drawing/2014/main" val="1295533555"/>
                      </a:ext>
                    </a:extLst>
                  </a:tr>
                </a:tbl>
              </a:graphicData>
            </a:graphic>
          </p:graphicFrame>
        </mc:Choice>
        <mc:Fallback>
          <p:graphicFrame>
            <p:nvGraphicFramePr>
              <p:cNvPr id="40" name="Table 39"/>
              <p:cNvGraphicFramePr>
                <a:graphicFrameLocks noGrp="1"/>
              </p:cNvGraphicFramePr>
              <p:nvPr>
                <p:extLst>
                  <p:ext uri="{D42A27DB-BD31-4B8C-83A1-F6EECF244321}">
                    <p14:modId xmlns:p14="http://schemas.microsoft.com/office/powerpoint/2010/main" val="3107587026"/>
                  </p:ext>
                </p:extLst>
              </p:nvPr>
            </p:nvGraphicFramePr>
            <p:xfrm>
              <a:off x="7296783" y="3049162"/>
              <a:ext cx="1157214" cy="907071"/>
            </p:xfrm>
            <a:graphic>
              <a:graphicData uri="http://schemas.openxmlformats.org/drawingml/2006/table">
                <a:tbl>
                  <a:tblPr firstRow="1" bandRow="1">
                    <a:tableStyleId>{616DA210-FB5B-4158-B5E0-FEB733F419BA}</a:tableStyleId>
                  </a:tblPr>
                  <a:tblGrid>
                    <a:gridCol w="376650">
                      <a:extLst>
                        <a:ext uri="{9D8B030D-6E8A-4147-A177-3AD203B41FA5}">
                          <a16:colId xmlns:a16="http://schemas.microsoft.com/office/drawing/2014/main" val="3882499658"/>
                        </a:ext>
                      </a:extLst>
                    </a:gridCol>
                    <a:gridCol w="374943">
                      <a:extLst>
                        <a:ext uri="{9D8B030D-6E8A-4147-A177-3AD203B41FA5}">
                          <a16:colId xmlns:a16="http://schemas.microsoft.com/office/drawing/2014/main" val="193384358"/>
                        </a:ext>
                      </a:extLst>
                    </a:gridCol>
                    <a:gridCol w="405621">
                      <a:extLst>
                        <a:ext uri="{9D8B030D-6E8A-4147-A177-3AD203B41FA5}">
                          <a16:colId xmlns:a16="http://schemas.microsoft.com/office/drawing/2014/main" val="1899331061"/>
                        </a:ext>
                      </a:extLst>
                    </a:gridCol>
                  </a:tblGrid>
                  <a:tr h="483770">
                    <a:tc>
                      <a:txBody>
                        <a:bodyPr/>
                        <a:lstStyle/>
                        <a:p>
                          <a:pPr algn="ctr"/>
                          <a:r>
                            <a:rPr lang="en-US" sz="1800" dirty="0" smtClean="0"/>
                            <a:t>F</a:t>
                          </a:r>
                          <a:endParaRPr lang="en-US" sz="1800" dirty="0"/>
                        </a:p>
                      </a:txBody>
                      <a:tcPr/>
                    </a:tc>
                    <a:tc>
                      <a:txBody>
                        <a:bodyPr/>
                        <a:lstStyle/>
                        <a:p>
                          <a:pPr algn="ctr"/>
                          <a:r>
                            <a:rPr lang="en-US" sz="1050" dirty="0" smtClean="0"/>
                            <a:t>…</a:t>
                          </a:r>
                          <a:endParaRPr lang="en-US" sz="1050" dirty="0"/>
                        </a:p>
                      </a:txBody>
                      <a:tcPr/>
                    </a:tc>
                    <a:tc>
                      <a:txBody>
                        <a:bodyPr/>
                        <a:lstStyle/>
                        <a:p>
                          <a:pPr algn="ctr"/>
                          <a:r>
                            <a:rPr lang="en-US" sz="1600" dirty="0" smtClean="0"/>
                            <a:t>R1</a:t>
                          </a:r>
                          <a:endParaRPr lang="en-US" sz="1600" dirty="0"/>
                        </a:p>
                      </a:txBody>
                      <a:tcPr/>
                    </a:tc>
                    <a:extLst>
                      <a:ext uri="{0D108BD9-81ED-4DB2-BD59-A6C34878D82A}">
                        <a16:rowId xmlns:a16="http://schemas.microsoft.com/office/drawing/2014/main" val="354641888"/>
                      </a:ext>
                    </a:extLst>
                  </a:tr>
                  <a:tr h="423301">
                    <a:tc>
                      <a:txBody>
                        <a:bodyPr/>
                        <a:lstStyle/>
                        <a:p>
                          <a:endParaRPr lang="en-US"/>
                        </a:p>
                      </a:txBody>
                      <a:tcPr>
                        <a:blipFill>
                          <a:blip r:embed="rId6"/>
                          <a:stretch>
                            <a:fillRect l="-1613" t="-120000" r="-212903" b="-4286"/>
                          </a:stretch>
                        </a:blipFill>
                      </a:tcPr>
                    </a:tc>
                    <a:tc>
                      <a:txBody>
                        <a:bodyPr/>
                        <a:lstStyle/>
                        <a:p>
                          <a:pPr algn="ctr"/>
                          <a:r>
                            <a:rPr lang="en-US" sz="1200" dirty="0" smtClean="0"/>
                            <a:t>…</a:t>
                          </a:r>
                          <a:endParaRPr lang="en-US" sz="1200" dirty="0"/>
                        </a:p>
                      </a:txBody>
                      <a:tcPr/>
                    </a:tc>
                    <a:tc>
                      <a:txBody>
                        <a:bodyPr/>
                        <a:lstStyle/>
                        <a:p>
                          <a:endParaRPr lang="en-US"/>
                        </a:p>
                      </a:txBody>
                      <a:tcPr>
                        <a:blipFill>
                          <a:blip r:embed="rId6"/>
                          <a:stretch>
                            <a:fillRect l="-186567" t="-120000" r="-4478" b="-4286"/>
                          </a:stretch>
                        </a:blipFill>
                      </a:tcPr>
                    </a:tc>
                    <a:extLst>
                      <a:ext uri="{0D108BD9-81ED-4DB2-BD59-A6C34878D82A}">
                        <a16:rowId xmlns:a16="http://schemas.microsoft.com/office/drawing/2014/main" val="1295533555"/>
                      </a:ext>
                    </a:extLst>
                  </a:tr>
                </a:tbl>
              </a:graphicData>
            </a:graphic>
          </p:graphicFrame>
        </mc:Fallback>
      </mc:AlternateContent>
      <p:sp>
        <p:nvSpPr>
          <p:cNvPr id="42" name="TextBox 41"/>
          <p:cNvSpPr txBox="1"/>
          <p:nvPr/>
        </p:nvSpPr>
        <p:spPr>
          <a:xfrm>
            <a:off x="6610666" y="3566868"/>
            <a:ext cx="1231251" cy="230832"/>
          </a:xfrm>
          <a:prstGeom prst="rect">
            <a:avLst/>
          </a:prstGeom>
          <a:noFill/>
        </p:spPr>
        <p:txBody>
          <a:bodyPr wrap="square" rtlCol="0">
            <a:spAutoFit/>
          </a:bodyPr>
          <a:lstStyle/>
          <a:p>
            <a:r>
              <a:rPr lang="en-US" sz="900" dirty="0" smtClean="0">
                <a:latin typeface="Tahoma" panose="020B0604030504040204" pitchFamily="34" charset="0"/>
                <a:ea typeface="Tahoma" panose="020B0604030504040204" pitchFamily="34" charset="0"/>
                <a:cs typeface="Tahoma" panose="020B0604030504040204" pitchFamily="34" charset="0"/>
              </a:rPr>
              <a:t>Designer 1</a:t>
            </a:r>
            <a:endParaRPr lang="en-US" sz="900" dirty="0">
              <a:latin typeface="Tahoma" panose="020B0604030504040204" pitchFamily="34" charset="0"/>
              <a:ea typeface="Tahoma" panose="020B0604030504040204" pitchFamily="34" charset="0"/>
              <a:cs typeface="Tahoma" panose="020B0604030504040204" pitchFamily="34" charset="0"/>
            </a:endParaRPr>
          </a:p>
        </p:txBody>
      </p:sp>
      <p:sp>
        <p:nvSpPr>
          <p:cNvPr id="43" name="Rectangle 42">
            <a:extLst>
              <a:ext uri="{FF2B5EF4-FFF2-40B4-BE49-F238E27FC236}">
                <a16:creationId xmlns:a16="http://schemas.microsoft.com/office/drawing/2014/main" id="{08BAE532-AF70-7D41-BAA2-BCBDFA5DCC26}"/>
              </a:ext>
            </a:extLst>
          </p:cNvPr>
          <p:cNvSpPr/>
          <p:nvPr/>
        </p:nvSpPr>
        <p:spPr>
          <a:xfrm>
            <a:off x="8734919" y="2835234"/>
            <a:ext cx="2144886" cy="158427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endParaRPr lang="en-US" sz="16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4" name="TextBox 43"/>
          <p:cNvSpPr txBox="1"/>
          <p:nvPr/>
        </p:nvSpPr>
        <p:spPr>
          <a:xfrm>
            <a:off x="7360019" y="2812455"/>
            <a:ext cx="1126766" cy="261610"/>
          </a:xfrm>
          <a:prstGeom prst="rect">
            <a:avLst/>
          </a:prstGeom>
          <a:noFill/>
        </p:spPr>
        <p:txBody>
          <a:bodyPr wrap="square" rtlCol="0">
            <a:spAutoFit/>
          </a:bodyPr>
          <a:lstStyle/>
          <a:p>
            <a:r>
              <a:rPr lang="en-US" sz="1100" dirty="0" smtClean="0">
                <a:latin typeface="Tahoma" panose="020B0604030504040204" pitchFamily="34" charset="0"/>
                <a:ea typeface="Tahoma" panose="020B0604030504040204" pitchFamily="34" charset="0"/>
                <a:cs typeface="Tahoma" panose="020B0604030504040204" pitchFamily="34" charset="0"/>
              </a:rPr>
              <a:t>Process stages</a:t>
            </a:r>
            <a:endParaRPr lang="en-US" sz="1100" dirty="0">
              <a:latin typeface="Tahoma" panose="020B0604030504040204" pitchFamily="34" charset="0"/>
              <a:ea typeface="Tahoma" panose="020B0604030504040204" pitchFamily="34" charset="0"/>
              <a:cs typeface="Tahoma" panose="020B0604030504040204" pitchFamily="34" charset="0"/>
            </a:endParaRPr>
          </a:p>
        </p:txBody>
      </p:sp>
      <p:sp>
        <p:nvSpPr>
          <p:cNvPr id="46" name="TextBox 45"/>
          <p:cNvSpPr txBox="1"/>
          <p:nvPr/>
        </p:nvSpPr>
        <p:spPr>
          <a:xfrm>
            <a:off x="8692038" y="3149469"/>
            <a:ext cx="896489" cy="230832"/>
          </a:xfrm>
          <a:prstGeom prst="rect">
            <a:avLst/>
          </a:prstGeom>
          <a:noFill/>
        </p:spPr>
        <p:txBody>
          <a:bodyPr wrap="square" rtlCol="0">
            <a:spAutoFit/>
          </a:bodyPr>
          <a:lstStyle/>
          <a:p>
            <a:r>
              <a:rPr lang="en-US" sz="900" dirty="0" smtClean="0">
                <a:latin typeface="Tahoma" panose="020B0604030504040204" pitchFamily="34" charset="0"/>
                <a:ea typeface="Tahoma" panose="020B0604030504040204" pitchFamily="34" charset="0"/>
                <a:cs typeface="Tahoma" panose="020B0604030504040204" pitchFamily="34" charset="0"/>
              </a:rPr>
              <a:t>Designer 1</a:t>
            </a:r>
            <a:endParaRPr lang="en-US" sz="900" dirty="0">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8647181" y="3944046"/>
            <a:ext cx="968296" cy="230832"/>
          </a:xfrm>
          <a:prstGeom prst="rect">
            <a:avLst/>
          </a:prstGeom>
          <a:noFill/>
        </p:spPr>
        <p:txBody>
          <a:bodyPr wrap="square" rtlCol="0">
            <a:spAutoFit/>
          </a:bodyPr>
          <a:lstStyle/>
          <a:p>
            <a:r>
              <a:rPr lang="en-US" sz="900" dirty="0" smtClean="0">
                <a:latin typeface="Tahoma" panose="020B0604030504040204" pitchFamily="34" charset="0"/>
                <a:ea typeface="Tahoma" panose="020B0604030504040204" pitchFamily="34" charset="0"/>
                <a:cs typeface="Tahoma" panose="020B0604030504040204" pitchFamily="34" charset="0"/>
              </a:rPr>
              <a:t>Designer </a:t>
            </a:r>
            <a:r>
              <a:rPr lang="en-US" sz="900" dirty="0" smtClean="0">
                <a:latin typeface="Tahoma" panose="020B0604030504040204" pitchFamily="34" charset="0"/>
                <a:ea typeface="Tahoma" panose="020B0604030504040204" pitchFamily="34" charset="0"/>
                <a:cs typeface="Tahoma" panose="020B0604030504040204" pitchFamily="34" charset="0"/>
              </a:rPr>
              <a:t>n</a:t>
            </a:r>
            <a:endParaRPr lang="en-US" sz="900" dirty="0">
              <a:latin typeface="Tahoma" panose="020B0604030504040204" pitchFamily="34" charset="0"/>
              <a:ea typeface="Tahoma" panose="020B0604030504040204" pitchFamily="34" charset="0"/>
              <a:cs typeface="Tahoma" panose="020B0604030504040204" pitchFamily="34" charset="0"/>
            </a:endParaRPr>
          </a:p>
        </p:txBody>
      </p:sp>
      <p:sp>
        <p:nvSpPr>
          <p:cNvPr id="48" name="TextBox 47"/>
          <p:cNvSpPr txBox="1"/>
          <p:nvPr/>
        </p:nvSpPr>
        <p:spPr>
          <a:xfrm>
            <a:off x="8620231" y="3502230"/>
            <a:ext cx="968296" cy="261610"/>
          </a:xfrm>
          <a:prstGeom prst="rect">
            <a:avLst/>
          </a:prstGeom>
          <a:noFill/>
        </p:spPr>
        <p:txBody>
          <a:bodyPr wrap="square" rtlCol="0">
            <a:spAutoFit/>
          </a:bodyPr>
          <a:lstStyle/>
          <a:p>
            <a:pPr algn="ctr"/>
            <a:r>
              <a:rPr lang="en-US" sz="1100" dirty="0" smtClean="0">
                <a:latin typeface="Tahoma" panose="020B0604030504040204" pitchFamily="34" charset="0"/>
                <a:ea typeface="Tahoma" panose="020B0604030504040204" pitchFamily="34" charset="0"/>
                <a:cs typeface="Tahoma" panose="020B0604030504040204" pitchFamily="34" charset="0"/>
              </a:rPr>
              <a:t>…..</a:t>
            </a:r>
            <a:endParaRPr lang="en-US" sz="11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49" name="TextBox 48"/>
              <p:cNvSpPr txBox="1"/>
              <p:nvPr/>
            </p:nvSpPr>
            <p:spPr>
              <a:xfrm>
                <a:off x="9051623" y="4140753"/>
                <a:ext cx="1915920" cy="3231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ea typeface="Tahoma" panose="020B0604030504040204" pitchFamily="34" charset="0"/>
                          <a:cs typeface="Tahoma" panose="020B0604030504040204" pitchFamily="34" charset="0"/>
                        </a:rPr>
                        <m:t>7</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m:t>
                      </m:r>
                      <m:r>
                        <a:rPr lang="en-US" sz="1500" b="0" i="1" dirty="0" smtClean="0">
                          <a:latin typeface="Cambria Math" panose="02040503050406030204" pitchFamily="18" charset="0"/>
                          <a:ea typeface="Cambria Math" panose="02040503050406030204" pitchFamily="18" charset="0"/>
                          <a:cs typeface="Tahoma" panose="020B0604030504040204" pitchFamily="34" charset="0"/>
                        </a:rPr>
                        <m:t>𝑛</m:t>
                      </m:r>
                    </m:oMath>
                  </m:oMathPara>
                </a14:m>
                <a:endParaRPr lang="en-US" sz="15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49" name="TextBox 48"/>
              <p:cNvSpPr txBox="1">
                <a:spLocks noRot="1" noChangeAspect="1" noMove="1" noResize="1" noEditPoints="1" noAdjustHandles="1" noChangeArrowheads="1" noChangeShapeType="1" noTextEdit="1"/>
              </p:cNvSpPr>
              <p:nvPr/>
            </p:nvSpPr>
            <p:spPr>
              <a:xfrm>
                <a:off x="9051623" y="4140753"/>
                <a:ext cx="1915920" cy="323165"/>
              </a:xfrm>
              <a:prstGeom prst="rect">
                <a:avLst/>
              </a:prstGeom>
              <a:blipFill>
                <a:blip r:embed="rId7"/>
                <a:stretch>
                  <a:fillRect/>
                </a:stretch>
              </a:blipFill>
            </p:spPr>
            <p:txBody>
              <a:bodyPr/>
              <a:lstStyle/>
              <a:p>
                <a:r>
                  <a:rPr lang="en-US">
                    <a:noFill/>
                  </a:rPr>
                  <a:t> </a:t>
                </a:r>
              </a:p>
            </p:txBody>
          </p:sp>
        </mc:Fallback>
      </mc:AlternateContent>
      <p:sp>
        <p:nvSpPr>
          <p:cNvPr id="50" name="Right Arrow 49"/>
          <p:cNvSpPr/>
          <p:nvPr/>
        </p:nvSpPr>
        <p:spPr>
          <a:xfrm>
            <a:off x="8496829" y="3545179"/>
            <a:ext cx="246804"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p:cNvSpPr/>
          <p:nvPr/>
        </p:nvSpPr>
        <p:spPr>
          <a:xfrm>
            <a:off x="10793870" y="3419737"/>
            <a:ext cx="282150" cy="26264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0934945" y="3083514"/>
            <a:ext cx="1332406" cy="923330"/>
          </a:xfrm>
          <a:prstGeom prst="rect">
            <a:avLst/>
          </a:prstGeom>
          <a:noFill/>
        </p:spPr>
        <p:txBody>
          <a:bodyPr wrap="square" rtlCol="0">
            <a:spAutoFit/>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Embedding for Action </a:t>
            </a:r>
            <a:r>
              <a:rPr lang="en-US" dirty="0" smtClean="0">
                <a:latin typeface="Tahoma" panose="020B0604030504040204" pitchFamily="34" charset="0"/>
                <a:ea typeface="Tahoma" panose="020B0604030504040204" pitchFamily="34" charset="0"/>
                <a:cs typeface="Tahoma" panose="020B0604030504040204" pitchFamily="34" charset="0"/>
              </a:rPr>
              <a:t>preference</a:t>
            </a:r>
            <a:endParaRPr lang="en-US"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graphicFrame>
            <p:nvGraphicFramePr>
              <p:cNvPr id="53" name="Table 52"/>
              <p:cNvGraphicFramePr>
                <a:graphicFrameLocks noGrp="1"/>
              </p:cNvGraphicFramePr>
              <p:nvPr>
                <p:extLst>
                  <p:ext uri="{D42A27DB-BD31-4B8C-83A1-F6EECF244321}">
                    <p14:modId xmlns:p14="http://schemas.microsoft.com/office/powerpoint/2010/main" val="1195583907"/>
                  </p:ext>
                </p:extLst>
              </p:nvPr>
            </p:nvGraphicFramePr>
            <p:xfrm>
              <a:off x="9361613" y="3003700"/>
              <a:ext cx="1337006" cy="1188720"/>
            </p:xfrm>
            <a:graphic>
              <a:graphicData uri="http://schemas.openxmlformats.org/drawingml/2006/table">
                <a:tbl>
                  <a:tblPr firstRow="1" bandRow="1">
                    <a:tableStyleId>{616DA210-FB5B-4158-B5E0-FEB733F419BA}</a:tableStyleId>
                  </a:tblPr>
                  <a:tblGrid>
                    <a:gridCol w="435168">
                      <a:extLst>
                        <a:ext uri="{9D8B030D-6E8A-4147-A177-3AD203B41FA5}">
                          <a16:colId xmlns:a16="http://schemas.microsoft.com/office/drawing/2014/main" val="3882499658"/>
                        </a:ext>
                      </a:extLst>
                    </a:gridCol>
                    <a:gridCol w="433197">
                      <a:extLst>
                        <a:ext uri="{9D8B030D-6E8A-4147-A177-3AD203B41FA5}">
                          <a16:colId xmlns:a16="http://schemas.microsoft.com/office/drawing/2014/main" val="193384358"/>
                        </a:ext>
                      </a:extLst>
                    </a:gridCol>
                    <a:gridCol w="468641">
                      <a:extLst>
                        <a:ext uri="{9D8B030D-6E8A-4147-A177-3AD203B41FA5}">
                          <a16:colId xmlns:a16="http://schemas.microsoft.com/office/drawing/2014/main" val="1899331061"/>
                        </a:ext>
                      </a:extLst>
                    </a:gridCol>
                  </a:tblGrid>
                  <a:tr h="319733">
                    <a:tc>
                      <a:txBody>
                        <a:bodyPr/>
                        <a:lstStyle/>
                        <a:p>
                          <a:pPr algn="ctr"/>
                          <a:r>
                            <a:rPr lang="en-US" sz="1800" dirty="0" smtClean="0"/>
                            <a:t>F</a:t>
                          </a:r>
                          <a:endParaRPr lang="en-US" sz="1800" dirty="0"/>
                        </a:p>
                      </a:txBody>
                      <a:tcPr/>
                    </a:tc>
                    <a:tc>
                      <a:txBody>
                        <a:bodyPr/>
                        <a:lstStyle/>
                        <a:p>
                          <a:pPr algn="ctr"/>
                          <a:r>
                            <a:rPr lang="en-US" sz="1050" dirty="0" smtClean="0"/>
                            <a:t>…</a:t>
                          </a:r>
                          <a:endParaRPr lang="en-US" sz="1050" dirty="0"/>
                        </a:p>
                      </a:txBody>
                      <a:tcPr/>
                    </a:tc>
                    <a:tc>
                      <a:txBody>
                        <a:bodyPr/>
                        <a:lstStyle/>
                        <a:p>
                          <a:pPr algn="ctr"/>
                          <a:r>
                            <a:rPr lang="en-US" sz="1600" dirty="0" smtClean="0"/>
                            <a:t>R1</a:t>
                          </a:r>
                          <a:endParaRPr lang="en-US" sz="1600" dirty="0"/>
                        </a:p>
                      </a:txBody>
                      <a:tcPr/>
                    </a:tc>
                    <a:extLst>
                      <a:ext uri="{0D108BD9-81ED-4DB2-BD59-A6C34878D82A}">
                        <a16:rowId xmlns:a16="http://schemas.microsoft.com/office/drawing/2014/main" val="354641888"/>
                      </a:ext>
                    </a:extLst>
                  </a:tr>
                  <a:tr h="239800">
                    <a:tc>
                      <a:txBody>
                        <a:bodyPr/>
                        <a:lstStyle/>
                        <a:p>
                          <a:pPr algn="ctr"/>
                          <a14:m>
                            <m:oMathPara xmlns:m="http://schemas.openxmlformats.org/officeDocument/2006/math">
                              <m:oMathParaPr>
                                <m:jc m:val="centerGroup"/>
                              </m:oMathParaPr>
                              <m:oMath xmlns:m="http://schemas.openxmlformats.org/officeDocument/2006/math">
                                <m:r>
                                  <a:rPr lang="en-US" sz="1200" smtClean="0"/>
                                  <m:t>30</m:t>
                                </m:r>
                              </m:oMath>
                            </m:oMathPara>
                          </a14:m>
                          <a:endParaRPr lang="en-US" sz="1200" dirty="0"/>
                        </a:p>
                      </a:txBody>
                      <a:tcPr/>
                    </a:tc>
                    <a:tc>
                      <a:txBody>
                        <a:bodyPr/>
                        <a:lstStyle/>
                        <a:p>
                          <a:pPr algn="ctr"/>
                          <a:r>
                            <a:rPr lang="en-US" sz="1200" dirty="0" smtClean="0"/>
                            <a:t>…</a:t>
                          </a:r>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smtClean="0"/>
                                  <m:t>0</m:t>
                                </m:r>
                              </m:oMath>
                            </m:oMathPara>
                          </a14:m>
                          <a:endParaRPr lang="en-US" sz="1200" dirty="0"/>
                        </a:p>
                      </a:txBody>
                      <a:tcPr/>
                    </a:tc>
                    <a:extLst>
                      <a:ext uri="{0D108BD9-81ED-4DB2-BD59-A6C34878D82A}">
                        <a16:rowId xmlns:a16="http://schemas.microsoft.com/office/drawing/2014/main" val="1295533555"/>
                      </a:ext>
                    </a:extLst>
                  </a:tr>
                  <a:tr h="239800">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3506293476"/>
                      </a:ext>
                    </a:extLst>
                  </a:tr>
                  <a:tr h="239800">
                    <a:tc>
                      <a:txBody>
                        <a:bodyPr/>
                        <a:lstStyle/>
                        <a:p>
                          <a:pPr algn="ctr"/>
                          <a:r>
                            <a:rPr lang="en-US" sz="1200" dirty="0" smtClean="0"/>
                            <a:t>185</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smtClean="0"/>
                            <a:t>10</a:t>
                          </a:r>
                          <a:endParaRPr lang="en-US" sz="1200" dirty="0"/>
                        </a:p>
                      </a:txBody>
                      <a:tcPr/>
                    </a:tc>
                    <a:extLst>
                      <a:ext uri="{0D108BD9-81ED-4DB2-BD59-A6C34878D82A}">
                        <a16:rowId xmlns:a16="http://schemas.microsoft.com/office/drawing/2014/main" val="1671677152"/>
                      </a:ext>
                    </a:extLst>
                  </a:tr>
                </a:tbl>
              </a:graphicData>
            </a:graphic>
          </p:graphicFrame>
        </mc:Choice>
        <mc:Fallback>
          <p:graphicFrame>
            <p:nvGraphicFramePr>
              <p:cNvPr id="53" name="Table 52"/>
              <p:cNvGraphicFramePr>
                <a:graphicFrameLocks noGrp="1"/>
              </p:cNvGraphicFramePr>
              <p:nvPr>
                <p:extLst>
                  <p:ext uri="{D42A27DB-BD31-4B8C-83A1-F6EECF244321}">
                    <p14:modId xmlns:p14="http://schemas.microsoft.com/office/powerpoint/2010/main" val="1195583907"/>
                  </p:ext>
                </p:extLst>
              </p:nvPr>
            </p:nvGraphicFramePr>
            <p:xfrm>
              <a:off x="9361613" y="3003700"/>
              <a:ext cx="1337006" cy="1188720"/>
            </p:xfrm>
            <a:graphic>
              <a:graphicData uri="http://schemas.openxmlformats.org/drawingml/2006/table">
                <a:tbl>
                  <a:tblPr firstRow="1" bandRow="1">
                    <a:tableStyleId>{616DA210-FB5B-4158-B5E0-FEB733F419BA}</a:tableStyleId>
                  </a:tblPr>
                  <a:tblGrid>
                    <a:gridCol w="435168">
                      <a:extLst>
                        <a:ext uri="{9D8B030D-6E8A-4147-A177-3AD203B41FA5}">
                          <a16:colId xmlns:a16="http://schemas.microsoft.com/office/drawing/2014/main" val="3882499658"/>
                        </a:ext>
                      </a:extLst>
                    </a:gridCol>
                    <a:gridCol w="433197">
                      <a:extLst>
                        <a:ext uri="{9D8B030D-6E8A-4147-A177-3AD203B41FA5}">
                          <a16:colId xmlns:a16="http://schemas.microsoft.com/office/drawing/2014/main" val="193384358"/>
                        </a:ext>
                      </a:extLst>
                    </a:gridCol>
                    <a:gridCol w="468641">
                      <a:extLst>
                        <a:ext uri="{9D8B030D-6E8A-4147-A177-3AD203B41FA5}">
                          <a16:colId xmlns:a16="http://schemas.microsoft.com/office/drawing/2014/main" val="1899331061"/>
                        </a:ext>
                      </a:extLst>
                    </a:gridCol>
                  </a:tblGrid>
                  <a:tr h="365760">
                    <a:tc>
                      <a:txBody>
                        <a:bodyPr/>
                        <a:lstStyle/>
                        <a:p>
                          <a:pPr algn="ctr"/>
                          <a:r>
                            <a:rPr lang="en-US" sz="1800" dirty="0" smtClean="0"/>
                            <a:t>F</a:t>
                          </a:r>
                          <a:endParaRPr lang="en-US" sz="1800" dirty="0"/>
                        </a:p>
                      </a:txBody>
                      <a:tcPr/>
                    </a:tc>
                    <a:tc>
                      <a:txBody>
                        <a:bodyPr/>
                        <a:lstStyle/>
                        <a:p>
                          <a:pPr algn="ctr"/>
                          <a:r>
                            <a:rPr lang="en-US" sz="1050" dirty="0" smtClean="0"/>
                            <a:t>…</a:t>
                          </a:r>
                          <a:endParaRPr lang="en-US" sz="1050" dirty="0"/>
                        </a:p>
                      </a:txBody>
                      <a:tcPr/>
                    </a:tc>
                    <a:tc>
                      <a:txBody>
                        <a:bodyPr/>
                        <a:lstStyle/>
                        <a:p>
                          <a:pPr algn="ctr"/>
                          <a:r>
                            <a:rPr lang="en-US" sz="1600" dirty="0" smtClean="0"/>
                            <a:t>R1</a:t>
                          </a:r>
                          <a:endParaRPr lang="en-US" sz="1600" dirty="0"/>
                        </a:p>
                      </a:txBody>
                      <a:tcPr/>
                    </a:tc>
                    <a:extLst>
                      <a:ext uri="{0D108BD9-81ED-4DB2-BD59-A6C34878D82A}">
                        <a16:rowId xmlns:a16="http://schemas.microsoft.com/office/drawing/2014/main" val="354641888"/>
                      </a:ext>
                    </a:extLst>
                  </a:tr>
                  <a:tr h="274320">
                    <a:tc>
                      <a:txBody>
                        <a:bodyPr/>
                        <a:lstStyle/>
                        <a:p>
                          <a:endParaRPr lang="en-US"/>
                        </a:p>
                      </a:txBody>
                      <a:tcPr>
                        <a:blipFill>
                          <a:blip r:embed="rId8"/>
                          <a:stretch>
                            <a:fillRect l="-1389" t="-141304" r="-211111" b="-213043"/>
                          </a:stretch>
                        </a:blipFill>
                      </a:tcPr>
                    </a:tc>
                    <a:tc>
                      <a:txBody>
                        <a:bodyPr/>
                        <a:lstStyle/>
                        <a:p>
                          <a:pPr algn="ctr"/>
                          <a:r>
                            <a:rPr lang="en-US" sz="1200" dirty="0" smtClean="0"/>
                            <a:t>…</a:t>
                          </a:r>
                          <a:endParaRPr lang="en-US" sz="1200" dirty="0"/>
                        </a:p>
                      </a:txBody>
                      <a:tcPr/>
                    </a:tc>
                    <a:tc>
                      <a:txBody>
                        <a:bodyPr/>
                        <a:lstStyle/>
                        <a:p>
                          <a:endParaRPr lang="en-US"/>
                        </a:p>
                      </a:txBody>
                      <a:tcPr>
                        <a:blipFill>
                          <a:blip r:embed="rId8"/>
                          <a:stretch>
                            <a:fillRect l="-188312" t="-141304" r="-3896" b="-213043"/>
                          </a:stretch>
                        </a:blipFill>
                      </a:tcPr>
                    </a:tc>
                    <a:extLst>
                      <a:ext uri="{0D108BD9-81ED-4DB2-BD59-A6C34878D82A}">
                        <a16:rowId xmlns:a16="http://schemas.microsoft.com/office/drawing/2014/main" val="1295533555"/>
                      </a:ext>
                    </a:extLst>
                  </a:tr>
                  <a:tr h="274320">
                    <a:tc>
                      <a:txBody>
                        <a:bodyPr/>
                        <a:lstStyle/>
                        <a:p>
                          <a:pPr algn="ctr"/>
                          <a:endParaRPr lang="en-US" sz="1200" dirty="0"/>
                        </a:p>
                      </a:txBody>
                      <a:tcPr/>
                    </a:tc>
                    <a:tc>
                      <a:txBody>
                        <a:bodyPr/>
                        <a:lstStyle/>
                        <a:p>
                          <a:pPr algn="ctr"/>
                          <a:endParaRPr lang="en-US" sz="1200" dirty="0"/>
                        </a:p>
                      </a:txBody>
                      <a:tcPr/>
                    </a:tc>
                    <a:tc>
                      <a:txBody>
                        <a:bodyPr/>
                        <a:lstStyle/>
                        <a:p>
                          <a:pPr algn="ctr"/>
                          <a:endParaRPr lang="en-US" sz="1200" dirty="0"/>
                        </a:p>
                      </a:txBody>
                      <a:tcPr/>
                    </a:tc>
                    <a:extLst>
                      <a:ext uri="{0D108BD9-81ED-4DB2-BD59-A6C34878D82A}">
                        <a16:rowId xmlns:a16="http://schemas.microsoft.com/office/drawing/2014/main" val="3506293476"/>
                      </a:ext>
                    </a:extLst>
                  </a:tr>
                  <a:tr h="274320">
                    <a:tc>
                      <a:txBody>
                        <a:bodyPr/>
                        <a:lstStyle/>
                        <a:p>
                          <a:pPr algn="ctr"/>
                          <a:r>
                            <a:rPr lang="en-US" sz="1200" dirty="0" smtClean="0"/>
                            <a:t>185</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smtClean="0"/>
                            <a:t>10</a:t>
                          </a:r>
                          <a:endParaRPr lang="en-US" sz="1200" dirty="0"/>
                        </a:p>
                      </a:txBody>
                      <a:tcPr/>
                    </a:tc>
                    <a:extLst>
                      <a:ext uri="{0D108BD9-81ED-4DB2-BD59-A6C34878D82A}">
                        <a16:rowId xmlns:a16="http://schemas.microsoft.com/office/drawing/2014/main" val="1671677152"/>
                      </a:ext>
                    </a:extLst>
                  </a:tr>
                </a:tbl>
              </a:graphicData>
            </a:graphic>
          </p:graphicFrame>
        </mc:Fallback>
      </mc:AlternateContent>
      <p:sp>
        <p:nvSpPr>
          <p:cNvPr id="3" name="Rectangle 2"/>
          <p:cNvSpPr/>
          <p:nvPr/>
        </p:nvSpPr>
        <p:spPr>
          <a:xfrm>
            <a:off x="9361613" y="3003700"/>
            <a:ext cx="1337006" cy="1188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58367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9</a:t>
            </a:fld>
            <a:endParaRPr lang="en-US" dirty="0"/>
          </a:p>
        </p:txBody>
      </p:sp>
      <p:sp>
        <p:nvSpPr>
          <p:cNvPr id="6" name="TextBox 19">
            <a:extLst>
              <a:ext uri="{FF2B5EF4-FFF2-40B4-BE49-F238E27FC236}">
                <a16:creationId xmlns:a16="http://schemas.microsoft.com/office/drawing/2014/main" id="{BAC6526F-781F-4542-84CA-3AD24AACA158}"/>
              </a:ext>
            </a:extLst>
          </p:cNvPr>
          <p:cNvSpPr txBox="1"/>
          <p:nvPr/>
        </p:nvSpPr>
        <p:spPr>
          <a:xfrm>
            <a:off x="1467125" y="700616"/>
            <a:ext cx="6102075" cy="400110"/>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One-ste</a:t>
            </a:r>
            <a:r>
              <a:rPr lang="en-US" sz="2000" dirty="0" smtClean="0">
                <a:solidFill>
                  <a:schemeClr val="tx1"/>
                </a:solidFill>
                <a:latin typeface="Tahoma" panose="020B0604030504040204" pitchFamily="34" charset="0"/>
                <a:ea typeface="Tahoma" panose="020B0604030504040204" pitchFamily="34" charset="0"/>
                <a:cs typeface="Tahoma" panose="020B0604030504040204" pitchFamily="34" charset="0"/>
              </a:rPr>
              <a:t>p Sequential Behavior</a:t>
            </a:r>
            <a:endParaRPr 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81" name="Picture 80"/>
          <p:cNvPicPr/>
          <p:nvPr/>
        </p:nvPicPr>
        <p:blipFill rotWithShape="1">
          <a:blip r:embed="rId4">
            <a:extLst>
              <a:ext uri="{28A0092B-C50C-407E-A947-70E740481C1C}">
                <a14:useLocalDpi xmlns:a14="http://schemas.microsoft.com/office/drawing/2010/main" val="0"/>
              </a:ext>
            </a:extLst>
          </a:blip>
          <a:srcRect t="9853" r="13366"/>
          <a:stretch/>
        </p:blipFill>
        <p:spPr>
          <a:xfrm>
            <a:off x="1526796" y="1370166"/>
            <a:ext cx="5620624" cy="4088963"/>
          </a:xfrm>
          <a:prstGeom prst="rect">
            <a:avLst/>
          </a:prstGeom>
        </p:spPr>
      </p:pic>
      <p:sp>
        <p:nvSpPr>
          <p:cNvPr id="7" name="TextBox 6"/>
          <p:cNvSpPr txBox="1"/>
          <p:nvPr/>
        </p:nvSpPr>
        <p:spPr>
          <a:xfrm>
            <a:off x="2036179" y="5764029"/>
            <a:ext cx="4963966" cy="338554"/>
          </a:xfrm>
          <a:prstGeom prst="rect">
            <a:avLst/>
          </a:prstGeom>
          <a:noFill/>
        </p:spPr>
        <p:txBody>
          <a:bodyPr wrap="square" rtlCol="0">
            <a:spAutoFit/>
          </a:bodyPr>
          <a:lstStyle/>
          <a:p>
            <a:pPr algn="ctr"/>
            <a:r>
              <a:rPr lang="en-US" sz="1600" b="1" dirty="0" smtClean="0">
                <a:latin typeface="Tahoma" panose="020B0604030504040204" pitchFamily="34" charset="0"/>
                <a:ea typeface="Tahoma" panose="020B0604030504040204" pitchFamily="34" charset="0"/>
                <a:cs typeface="Tahoma" panose="020B0604030504040204" pitchFamily="34" charset="0"/>
              </a:rPr>
              <a:t>Transition probability matrix for one designer</a:t>
            </a:r>
            <a:endParaRPr lang="en-US" sz="1600" b="1"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A72E9ECF-359B-4A46-B068-0DC9850DF765}"/>
                  </a:ext>
                </a:extLst>
              </p:cNvPr>
              <p:cNvSpPr/>
              <p:nvPr/>
            </p:nvSpPr>
            <p:spPr>
              <a:xfrm>
                <a:off x="8681297" y="1150362"/>
                <a:ext cx="1422441" cy="797911"/>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𝜋</m:t>
                          </m:r>
                        </m:e>
                        <m:sub>
                          <m:r>
                            <a:rPr lang="en-US" sz="2400" i="1">
                              <a:latin typeface="Cambria Math" panose="02040503050406030204" pitchFamily="18" charset="0"/>
                            </a:rPr>
                            <m:t>𝑖𝑗</m:t>
                          </m:r>
                        </m:sub>
                      </m:sSub>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𝑖𝑗</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m:t>
                              </m:r>
                            </m:sub>
                          </m:sSub>
                        </m:den>
                      </m:f>
                    </m:oMath>
                  </m:oMathPara>
                </a14:m>
                <a:endParaRPr lang="en-US" dirty="0"/>
              </a:p>
            </p:txBody>
          </p:sp>
        </mc:Choice>
        <mc:Fallback>
          <p:sp>
            <p:nvSpPr>
              <p:cNvPr id="8" name="Rectangle 7">
                <a:extLst>
                  <a:ext uri="{FF2B5EF4-FFF2-40B4-BE49-F238E27FC236}">
                    <a16:creationId xmlns:a16="http://schemas.microsoft.com/office/drawing/2014/main" id="{A72E9ECF-359B-4A46-B068-0DC9850DF765}"/>
                  </a:ext>
                </a:extLst>
              </p:cNvPr>
              <p:cNvSpPr>
                <a:spLocks noRot="1" noChangeAspect="1" noMove="1" noResize="1" noEditPoints="1" noAdjustHandles="1" noChangeArrowheads="1" noChangeShapeType="1" noTextEdit="1"/>
              </p:cNvSpPr>
              <p:nvPr/>
            </p:nvSpPr>
            <p:spPr>
              <a:xfrm>
                <a:off x="8681297" y="1150362"/>
                <a:ext cx="1422441" cy="7979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BDCDA53-91C4-3C4E-8669-B59135623828}"/>
                  </a:ext>
                </a:extLst>
              </p:cNvPr>
              <p:cNvSpPr/>
              <p:nvPr/>
            </p:nvSpPr>
            <p:spPr>
              <a:xfrm>
                <a:off x="7727960" y="2034781"/>
                <a:ext cx="4286173" cy="424796"/>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𝑖𝑗</m:t>
                        </m:r>
                      </m:sub>
                    </m:sSub>
                  </m:oMath>
                </a14:m>
                <a:r>
                  <a:rPr lang="en-US" sz="2000" dirty="0">
                    <a:latin typeface="Arial" panose="020B0604020202020204" pitchFamily="34" charset="0"/>
                    <a:cs typeface="Arial" panose="020B0604020202020204" pitchFamily="34" charset="0"/>
                  </a:rPr>
                  <a:t> is number of transition from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to j.</a:t>
                </a:r>
              </a:p>
            </p:txBody>
          </p:sp>
        </mc:Choice>
        <mc:Fallback>
          <p:sp>
            <p:nvSpPr>
              <p:cNvPr id="9" name="Rectangle 8">
                <a:extLst>
                  <a:ext uri="{FF2B5EF4-FFF2-40B4-BE49-F238E27FC236}">
                    <a16:creationId xmlns:a16="http://schemas.microsoft.com/office/drawing/2014/main" id="{7BDCDA53-91C4-3C4E-8669-B59135623828}"/>
                  </a:ext>
                </a:extLst>
              </p:cNvPr>
              <p:cNvSpPr>
                <a:spLocks noRot="1" noChangeAspect="1" noMove="1" noResize="1" noEditPoints="1" noAdjustHandles="1" noChangeArrowheads="1" noChangeShapeType="1" noTextEdit="1"/>
              </p:cNvSpPr>
              <p:nvPr/>
            </p:nvSpPr>
            <p:spPr>
              <a:xfrm>
                <a:off x="7727960" y="2034781"/>
                <a:ext cx="4286173" cy="424796"/>
              </a:xfrm>
              <a:prstGeom prst="rect">
                <a:avLst/>
              </a:prstGeom>
              <a:blipFill>
                <a:blip r:embed="rId6"/>
                <a:stretch>
                  <a:fillRect t="-8696" r="-711" b="-20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9841A854-868F-9F47-9644-03075BE3FD47}"/>
                  </a:ext>
                </a:extLst>
              </p:cNvPr>
              <p:cNvSpPr/>
              <p:nvPr/>
            </p:nvSpPr>
            <p:spPr>
              <a:xfrm>
                <a:off x="7727960" y="2459577"/>
                <a:ext cx="3758786"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oMath>
                </a14:m>
                <a:r>
                  <a:rPr lang="en-US" sz="2000" dirty="0">
                    <a:latin typeface="Arial" panose="020B0604020202020204" pitchFamily="34" charset="0"/>
                    <a:cs typeface="Arial" panose="020B0604020202020204" pitchFamily="34" charset="0"/>
                  </a:rPr>
                  <a:t> is the total number process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p>
            </p:txBody>
          </p:sp>
        </mc:Choice>
        <mc:Fallback>
          <p:sp>
            <p:nvSpPr>
              <p:cNvPr id="10" name="Rectangle 9">
                <a:extLst>
                  <a:ext uri="{FF2B5EF4-FFF2-40B4-BE49-F238E27FC236}">
                    <a16:creationId xmlns:a16="http://schemas.microsoft.com/office/drawing/2014/main" id="{9841A854-868F-9F47-9644-03075BE3FD47}"/>
                  </a:ext>
                </a:extLst>
              </p:cNvPr>
              <p:cNvSpPr>
                <a:spLocks noRot="1" noChangeAspect="1" noMove="1" noResize="1" noEditPoints="1" noAdjustHandles="1" noChangeArrowheads="1" noChangeShapeType="1" noTextEdit="1"/>
              </p:cNvSpPr>
              <p:nvPr/>
            </p:nvSpPr>
            <p:spPr>
              <a:xfrm>
                <a:off x="7727960" y="2459577"/>
                <a:ext cx="3758786" cy="400110"/>
              </a:xfrm>
              <a:prstGeom prst="rect">
                <a:avLst/>
              </a:prstGeom>
              <a:blipFill>
                <a:blip r:embed="rId7"/>
                <a:stretch>
                  <a:fillRect t="-6061" r="-812"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8"/>
              <p:cNvSpPr txBox="1"/>
              <p:nvPr/>
            </p:nvSpPr>
            <p:spPr>
              <a:xfrm>
                <a:off x="7727960" y="3113394"/>
                <a:ext cx="4227019" cy="2123658"/>
              </a:xfrm>
              <a:prstGeom prst="rect">
                <a:avLst/>
              </a:prstGeom>
              <a:noFill/>
              <a:ln w="38100">
                <a:solidFill>
                  <a:schemeClr val="accent2">
                    <a:lumMod val="75000"/>
                  </a:schemeClr>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891" indent="-342891">
                  <a:buFont typeface="Arial" panose="020B0604020202020204" pitchFamily="34" charset="0"/>
                  <a:buChar char="•"/>
                </a:pPr>
                <a:r>
                  <a:rPr lang="en-US" sz="2200" dirty="0" smtClean="0">
                    <a:latin typeface="Arial" panose="020B0604020202020204" pitchFamily="34" charset="0"/>
                    <a:cs typeface="Arial" panose="020B0604020202020204" pitchFamily="34" charset="0"/>
                  </a:rPr>
                  <a:t>This matrix is converted to </a:t>
                </a:r>
                <a:r>
                  <a:rPr lang="en-US" sz="2200" dirty="0" smtClean="0">
                    <a:latin typeface="Arial" panose="020B0604020202020204" pitchFamily="34" charset="0"/>
                    <a:cs typeface="Arial" panose="020B0604020202020204" pitchFamily="34" charset="0"/>
                  </a:rPr>
                  <a:t>a 49x1 </a:t>
                </a:r>
                <a:r>
                  <a:rPr lang="en-US" sz="2200" dirty="0">
                    <a:latin typeface="Arial" panose="020B0604020202020204" pitchFamily="34" charset="0"/>
                    <a:cs typeface="Arial" panose="020B0604020202020204" pitchFamily="34" charset="0"/>
                  </a:rPr>
                  <a:t>vector.</a:t>
                </a:r>
              </a:p>
              <a:p>
                <a:pPr marL="342891" indent="-342891">
                  <a:buFont typeface="Arial" panose="020B0604020202020204" pitchFamily="34" charset="0"/>
                  <a:buChar char="•"/>
                </a:pPr>
                <a:r>
                  <a:rPr lang="en-US" sz="2200" dirty="0">
                    <a:latin typeface="Arial" panose="020B0604020202020204" pitchFamily="34" charset="0"/>
                    <a:cs typeface="Arial" panose="020B0604020202020204" pitchFamily="34" charset="0"/>
                  </a:rPr>
                  <a:t>For </a:t>
                </a:r>
                <a14:m>
                  <m:oMath xmlns:m="http://schemas.openxmlformats.org/officeDocument/2006/math">
                    <m:r>
                      <a:rPr lang="en-US" sz="2200" b="0" i="1" dirty="0" smtClean="0">
                        <a:latin typeface="Cambria Math" panose="02040503050406030204" pitchFamily="18" charset="0"/>
                        <a:cs typeface="Arial" panose="020B0604020202020204" pitchFamily="34" charset="0"/>
                      </a:rPr>
                      <m:t>𝑛</m:t>
                    </m:r>
                  </m:oMath>
                </a14:m>
                <a:r>
                  <a:rPr lang="en-US" sz="2200" dirty="0" smtClean="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students, a </a:t>
                </a:r>
                <a14:m>
                  <m:oMath xmlns:m="http://schemas.openxmlformats.org/officeDocument/2006/math">
                    <m:r>
                      <a:rPr lang="en-US" sz="2200" i="1" dirty="0" smtClean="0">
                        <a:latin typeface="Cambria Math" panose="02040503050406030204" pitchFamily="18" charset="0"/>
                        <a:cs typeface="Arial" panose="020B0604020202020204" pitchFamily="34" charset="0"/>
                      </a:rPr>
                      <m:t>49</m:t>
                    </m:r>
                    <m:r>
                      <a:rPr lang="en-US" sz="2200" i="1" dirty="0" smtClean="0">
                        <a:latin typeface="Cambria Math" panose="02040503050406030204" pitchFamily="18" charset="0"/>
                        <a:ea typeface="Cambria Math" panose="02040503050406030204" pitchFamily="18" charset="0"/>
                        <a:cs typeface="Arial" panose="020B0604020202020204" pitchFamily="34" charset="0"/>
                      </a:rPr>
                      <m:t>×</m:t>
                    </m:r>
                    <m:r>
                      <a:rPr lang="en-US" sz="2200" b="0" i="1" dirty="0" smtClean="0">
                        <a:latin typeface="Cambria Math" panose="02040503050406030204" pitchFamily="18" charset="0"/>
                        <a:cs typeface="Arial" panose="020B0604020202020204" pitchFamily="34" charset="0"/>
                      </a:rPr>
                      <m:t>𝑛</m:t>
                    </m:r>
                  </m:oMath>
                </a14:m>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matrix is </a:t>
                </a:r>
                <a:r>
                  <a:rPr lang="en-US" sz="2200" dirty="0" smtClean="0">
                    <a:latin typeface="Arial" panose="020B0604020202020204" pitchFamily="34" charset="0"/>
                    <a:cs typeface="Arial" panose="020B0604020202020204" pitchFamily="34" charset="0"/>
                  </a:rPr>
                  <a:t>generated.</a:t>
                </a:r>
                <a:endParaRPr lang="en-US" sz="2200" dirty="0">
                  <a:latin typeface="Arial" panose="020B0604020202020204" pitchFamily="34" charset="0"/>
                  <a:cs typeface="Arial" panose="020B0604020202020204" pitchFamily="34" charset="0"/>
                </a:endParaRPr>
              </a:p>
              <a:p>
                <a:pPr marL="342891" indent="-342891">
                  <a:buFont typeface="Arial" panose="020B0604020202020204" pitchFamily="34" charset="0"/>
                  <a:buChar char="•"/>
                </a:pPr>
                <a:r>
                  <a:rPr lang="en-US" sz="2200" dirty="0">
                    <a:latin typeface="Arial" panose="020B0604020202020204" pitchFamily="34" charset="0"/>
                    <a:cs typeface="Arial" panose="020B0604020202020204" pitchFamily="34" charset="0"/>
                  </a:rPr>
                  <a:t>This matrix is used as a sequential behavioral matrix.</a:t>
                </a:r>
              </a:p>
            </p:txBody>
          </p:sp>
        </mc:Choice>
        <mc:Fallback>
          <p:sp>
            <p:nvSpPr>
              <p:cNvPr id="11" name="TextBox 8"/>
              <p:cNvSpPr txBox="1">
                <a:spLocks noRot="1" noChangeAspect="1" noMove="1" noResize="1" noEditPoints="1" noAdjustHandles="1" noChangeArrowheads="1" noChangeShapeType="1" noTextEdit="1"/>
              </p:cNvSpPr>
              <p:nvPr/>
            </p:nvSpPr>
            <p:spPr>
              <a:xfrm>
                <a:off x="7727960" y="3113394"/>
                <a:ext cx="4227019" cy="2123658"/>
              </a:xfrm>
              <a:prstGeom prst="rect">
                <a:avLst/>
              </a:prstGeom>
              <a:blipFill>
                <a:blip r:embed="rId8"/>
                <a:stretch>
                  <a:fillRect l="-1288" t="-847" b="-4237"/>
                </a:stretch>
              </a:blipFill>
              <a:ln w="38100">
                <a:solidFill>
                  <a:schemeClr val="accent2">
                    <a:lumMod val="75000"/>
                  </a:schemeClr>
                </a:solidFill>
              </a:ln>
            </p:spPr>
            <p:txBody>
              <a:bodyPr/>
              <a:lstStyle/>
              <a:p>
                <a:r>
                  <a:rPr lang="en-US">
                    <a:noFill/>
                  </a:rPr>
                  <a:t> </a:t>
                </a:r>
              </a:p>
            </p:txBody>
          </p:sp>
        </mc:Fallback>
      </mc:AlternateContent>
      <p:sp>
        <p:nvSpPr>
          <p:cNvPr id="3" name="TextBox 2"/>
          <p:cNvSpPr txBox="1"/>
          <p:nvPr/>
        </p:nvSpPr>
        <p:spPr>
          <a:xfrm>
            <a:off x="3913810" y="5431760"/>
            <a:ext cx="1208704" cy="307777"/>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Last process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p:cNvSpPr txBox="1"/>
          <p:nvPr/>
        </p:nvSpPr>
        <p:spPr>
          <a:xfrm rot="16200000">
            <a:off x="862774" y="3110095"/>
            <a:ext cx="1208704" cy="307777"/>
          </a:xfrm>
          <a:prstGeom prst="rect">
            <a:avLst/>
          </a:prstGeom>
          <a:noFill/>
        </p:spPr>
        <p:txBody>
          <a:bodyPr wrap="square" rtlCol="0">
            <a:spAutoFit/>
          </a:bodyPr>
          <a:lstStyle/>
          <a:p>
            <a:pPr algn="ctr"/>
            <a:r>
              <a:rPr lang="en-US" sz="1400" dirty="0" smtClean="0">
                <a:latin typeface="Tahoma" panose="020B0604030504040204" pitchFamily="34" charset="0"/>
                <a:ea typeface="Tahoma" panose="020B0604030504040204" pitchFamily="34" charset="0"/>
                <a:cs typeface="Tahoma" panose="020B0604030504040204" pitchFamily="34" charset="0"/>
              </a:rPr>
              <a:t>Next process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14" name="Title 1"/>
          <p:cNvSpPr txBox="1">
            <a:spLocks/>
          </p:cNvSpPr>
          <p:nvPr/>
        </p:nvSpPr>
        <p:spPr>
          <a:xfrm>
            <a:off x="1278605" y="89537"/>
            <a:ext cx="9601200" cy="5724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sz="4000" dirty="0" smtClean="0">
                <a:solidFill>
                  <a:srgbClr val="245F4A"/>
                </a:solidFill>
                <a:latin typeface="Tahoma" panose="020B0604030504040204" pitchFamily="34" charset="0"/>
                <a:ea typeface="Tahoma" panose="020B0604030504040204" pitchFamily="34" charset="0"/>
                <a:cs typeface="Tahoma" panose="020B0604030504040204" pitchFamily="34" charset="0"/>
              </a:rPr>
              <a:t>Technical Background</a:t>
            </a:r>
            <a:endParaRPr lang="en-US" sz="4000" b="0" dirty="0">
              <a:solidFill>
                <a:srgbClr val="245F4A"/>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5267325" y="3971925"/>
            <a:ext cx="523875" cy="46672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42092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0.5|0.6"/>
</p:tagLst>
</file>

<file path=ppt/tags/tag6.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3DAC8D95F2F542873E83EFDB62DA65" ma:contentTypeVersion="14" ma:contentTypeDescription="Create a new document." ma:contentTypeScope="" ma:versionID="f7c6475520a909ad6ce71d82d08abfa0">
  <xsd:schema xmlns:xsd="http://www.w3.org/2001/XMLSchema" xmlns:xs="http://www.w3.org/2001/XMLSchema" xmlns:p="http://schemas.microsoft.com/office/2006/metadata/properties" xmlns:ns2="19a0e23f-8ea2-47d3-9c4a-289ad5e5d3a0" xmlns:ns3="83356022-550b-4cc0-aac6-d58adf58d99f" targetNamespace="http://schemas.microsoft.com/office/2006/metadata/properties" ma:root="true" ma:fieldsID="fc8642ce2c8351cca018539b40f40d55" ns2:_="" ns3:_="">
    <xsd:import namespace="19a0e23f-8ea2-47d3-9c4a-289ad5e5d3a0"/>
    <xsd:import namespace="83356022-550b-4cc0-aac6-d58adf58d99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Note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a0e23f-8ea2-47d3-9c4a-289ad5e5d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Notes" ma:index="19" nillable="true" ma:displayName="Notes" ma:format="Dropdown" ma:internalName="Notes">
      <xsd:simpleType>
        <xsd:restriction base="dms:Text">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356022-550b-4cc0-aac6-d58adf58d99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19a0e23f-8ea2-47d3-9c4a-289ad5e5d3a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EA1F55-DB6A-463F-8B2D-C39C6DE260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a0e23f-8ea2-47d3-9c4a-289ad5e5d3a0"/>
    <ds:schemaRef ds:uri="83356022-550b-4cc0-aac6-d58adf58d9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505FD0-F44E-422A-A80D-5AA6EDD5D58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3356022-550b-4cc0-aac6-d58adf58d99f"/>
    <ds:schemaRef ds:uri="19a0e23f-8ea2-47d3-9c4a-289ad5e5d3a0"/>
    <ds:schemaRef ds:uri="http://www.w3.org/XML/1998/namespace"/>
    <ds:schemaRef ds:uri="http://purl.org/dc/dcmitype/"/>
  </ds:schemaRefs>
</ds:datastoreItem>
</file>

<file path=customXml/itemProps3.xml><?xml version="1.0" encoding="utf-8"?>
<ds:datastoreItem xmlns:ds="http://schemas.openxmlformats.org/officeDocument/2006/customXml" ds:itemID="{73468BF4-A1AB-45A4-BC42-866247CAA0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10247</TotalTime>
  <Words>3484</Words>
  <Application>Microsoft Office PowerPoint</Application>
  <PresentationFormat>Widescreen</PresentationFormat>
  <Paragraphs>644</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Malgun Gothic</vt:lpstr>
      <vt:lpstr>Arial</vt:lpstr>
      <vt:lpstr>Calibri</vt:lpstr>
      <vt:lpstr>Calibri Light</vt:lpstr>
      <vt:lpstr>Cambria Math</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Molla Hafizur Rahman</cp:lastModifiedBy>
  <cp:revision>156</cp:revision>
  <dcterms:created xsi:type="dcterms:W3CDTF">2021-02-17T02:31:40Z</dcterms:created>
  <dcterms:modified xsi:type="dcterms:W3CDTF">2021-06-24T09:57:51Z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0x010100BC3DAC8D95F2F542873E83EFDB62DA65</vt:lpwstr>
  </property>
</Properties>
</file>